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56" r:id="rId2"/>
    <p:sldId id="258" r:id="rId3"/>
    <p:sldId id="259" r:id="rId4"/>
    <p:sldId id="260" r:id="rId5"/>
    <p:sldId id="261" r:id="rId6"/>
    <p:sldId id="262" r:id="rId7"/>
    <p:sldId id="263" r:id="rId8"/>
    <p:sldId id="264" r:id="rId9"/>
    <p:sldId id="265" r:id="rId10"/>
    <p:sldId id="266" r:id="rId11"/>
    <p:sldId id="27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4" r:id="rId38"/>
    <p:sldId id="293" r:id="rId3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150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786" cy="49696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5839" y="0"/>
            <a:ext cx="2949786" cy="496967"/>
          </a:xfrm>
          <a:prstGeom prst="rect">
            <a:avLst/>
          </a:prstGeom>
        </p:spPr>
        <p:txBody>
          <a:bodyPr vert="horz" lIns="91440" tIns="45720" rIns="91440" bIns="45720" rtlCol="0"/>
          <a:lstStyle>
            <a:lvl1pPr algn="r">
              <a:defRPr sz="1200"/>
            </a:lvl1pPr>
          </a:lstStyle>
          <a:p>
            <a:fld id="{2828BAED-9A8B-EB43-976A-933A7AA56D96}" type="datetimeFigureOut">
              <a:rPr lang="en-US" smtClean="0"/>
              <a:pPr/>
              <a:t>11/16/2022</a:t>
            </a:fld>
            <a:endParaRPr lang="en-US" dirty="0"/>
          </a:p>
        </p:txBody>
      </p:sp>
      <p:sp>
        <p:nvSpPr>
          <p:cNvPr id="4" name="Slide Image Placeholder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1" y="9440646"/>
            <a:ext cx="2949786" cy="49696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5839" y="9440646"/>
            <a:ext cx="2949786" cy="496967"/>
          </a:xfrm>
          <a:prstGeom prst="rect">
            <a:avLst/>
          </a:prstGeom>
        </p:spPr>
        <p:txBody>
          <a:bodyPr vert="horz" lIns="91440" tIns="45720" rIns="91440" bIns="45720" rtlCol="0" anchor="b"/>
          <a:lstStyle>
            <a:lvl1pPr algn="r">
              <a:defRPr sz="1200"/>
            </a:lvl1pPr>
          </a:lstStyle>
          <a:p>
            <a:fld id="{35F59676-464C-D142-948B-37E6FA024041}" type="slidenum">
              <a:rPr lang="en-US" smtClean="0"/>
              <a:pPr/>
              <a:t>‹#›</a:t>
            </a:fld>
            <a:endParaRPr lang="en-US" dirty="0"/>
          </a:p>
        </p:txBody>
      </p:sp>
    </p:spTree>
    <p:extLst>
      <p:ext uri="{BB962C8B-B14F-4D97-AF65-F5344CB8AC3E}">
        <p14:creationId xmlns:p14="http://schemas.microsoft.com/office/powerpoint/2010/main" val="27471577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6EBDDEF6-05B9-9F45-B4F0-84A09E0AC674}" type="datetimeFigureOut">
              <a:rPr lang="en-US" smtClean="0"/>
              <a:pPr/>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6EBDDEF6-05B9-9F45-B4F0-84A09E0AC674}" type="datetimeFigureOut">
              <a:rPr lang="en-US" smtClean="0"/>
              <a:pPr/>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6EBDDEF6-05B9-9F45-B4F0-84A09E0AC674}" type="datetimeFigureOut">
              <a:rPr lang="en-US" smtClean="0"/>
              <a:pPr/>
              <a:t>11/16/2022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6EBDDEF6-05B9-9F45-B4F0-84A09E0AC674}" type="datetimeFigureOut">
              <a:rPr lang="en-US" smtClean="0"/>
              <a:pPr/>
              <a:t>11/16/2022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DDEF6-05B9-9F45-B4F0-84A09E0AC674}" type="datetimeFigureOut">
              <a:rPr lang="en-US" smtClean="0"/>
              <a:pPr/>
              <a:t>11/16/2022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EBDDEF6-05B9-9F45-B4F0-84A09E0AC674}" type="datetimeFigureOut">
              <a:rPr lang="en-US" smtClean="0"/>
              <a:pPr/>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EBDDEF6-05B9-9F45-B4F0-84A09E0AC674}" type="datetimeFigureOut">
              <a:rPr lang="en-US" smtClean="0"/>
              <a:pPr/>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BDDEF6-05B9-9F45-B4F0-84A09E0AC674}" type="datetimeFigureOut">
              <a:rPr lang="en-US" smtClean="0"/>
              <a:pPr/>
              <a:t>11/16/2022</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8C3641-FF1C-F441-BC6A-19817A9C2E56}" type="slidenum">
              <a:rPr lang="en-US" smtClean="0"/>
              <a:pPr/>
              <a:t>‹#›</a:t>
            </a:fld>
            <a:endParaRPr lang="en-US" dirty="0"/>
          </a:p>
        </p:txBody>
      </p:sp>
      <p:pic>
        <p:nvPicPr>
          <p:cNvPr id="7" name="Picture 6" descr="CMS1010-PPT-Foot.jpg"/>
          <p:cNvPicPr>
            <a:picLocks noChangeAspect="1"/>
          </p:cNvPicPr>
          <p:nvPr userDrawn="1"/>
        </p:nvPicPr>
        <p:blipFill>
          <a:blip r:embed="rId13"/>
          <a:stretch>
            <a:fillRect/>
          </a:stretch>
        </p:blipFill>
        <p:spPr>
          <a:xfrm>
            <a:off x="0" y="6259929"/>
            <a:ext cx="9144000" cy="603504"/>
          </a:xfrm>
          <a:prstGeom prst="rect">
            <a:avLst/>
          </a:prstGeom>
        </p:spPr>
      </p:pic>
      <p:pic>
        <p:nvPicPr>
          <p:cNvPr id="8" name="Picture 7" descr="CMS1010-PPT-Head.jpg"/>
          <p:cNvPicPr>
            <a:picLocks noChangeAspect="1"/>
          </p:cNvPicPr>
          <p:nvPr userDrawn="1"/>
        </p:nvPicPr>
        <p:blipFill>
          <a:blip r:embed="rId14"/>
          <a:stretch>
            <a:fillRect/>
          </a:stretch>
        </p:blipFill>
        <p:spPr>
          <a:xfrm>
            <a:off x="0" y="1674"/>
            <a:ext cx="9144000" cy="140208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MS1010-PPT.jpg"/>
          <p:cNvPicPr>
            <a:picLocks noChangeAspect="1"/>
          </p:cNvPicPr>
          <p:nvPr/>
        </p:nvPicPr>
        <p:blipFill>
          <a:blip r:embed="rId2"/>
          <a:stretch>
            <a:fillRect/>
          </a:stretch>
        </p:blipFill>
        <p:spPr>
          <a:xfrm>
            <a:off x="0" y="0"/>
            <a:ext cx="9144000" cy="6858000"/>
          </a:xfrm>
          <a:prstGeom prst="rect">
            <a:avLst/>
          </a:prstGeom>
        </p:spPr>
      </p:pic>
      <p:sp>
        <p:nvSpPr>
          <p:cNvPr id="3" name="TextBox 2"/>
          <p:cNvSpPr txBox="1"/>
          <p:nvPr/>
        </p:nvSpPr>
        <p:spPr>
          <a:xfrm>
            <a:off x="2914650" y="2404558"/>
            <a:ext cx="5806020" cy="1384995"/>
          </a:xfrm>
          <a:prstGeom prst="rect">
            <a:avLst/>
          </a:prstGeom>
          <a:noFill/>
        </p:spPr>
        <p:txBody>
          <a:bodyPr wrap="square" rtlCol="0">
            <a:spAutoFit/>
          </a:bodyPr>
          <a:lstStyle/>
          <a:p>
            <a:pPr algn="r"/>
            <a:r>
              <a:rPr lang="en-US" sz="2800" dirty="0">
                <a:solidFill>
                  <a:schemeClr val="bg1"/>
                </a:solidFill>
                <a:latin typeface="Arial"/>
              </a:rPr>
              <a:t>Wellness Webinar  Kevin Prendergast CEO Community Management Solutions</a:t>
            </a:r>
            <a:endParaRPr lang="en-US" sz="2000" dirty="0">
              <a:solidFill>
                <a:schemeClr val="bg1"/>
              </a:solidFill>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5997D-DC98-4A4A-A80E-3676AB3CAA44}"/>
              </a:ext>
            </a:extLst>
          </p:cNvPr>
          <p:cNvSpPr>
            <a:spLocks noGrp="1"/>
          </p:cNvSpPr>
          <p:nvPr>
            <p:ph type="title"/>
          </p:nvPr>
        </p:nvSpPr>
        <p:spPr/>
        <p:txBody>
          <a:bodyPr>
            <a:normAutofit fontScale="90000"/>
          </a:bodyPr>
          <a:lstStyle/>
          <a:p>
            <a:r>
              <a:rPr lang="en-US" dirty="0"/>
              <a:t>What can be included in a Wellness Program</a:t>
            </a:r>
            <a:br>
              <a:rPr lang="en-US" dirty="0"/>
            </a:br>
            <a:endParaRPr lang="en-AU" dirty="0"/>
          </a:p>
        </p:txBody>
      </p:sp>
      <p:sp>
        <p:nvSpPr>
          <p:cNvPr id="3" name="Content Placeholder 2">
            <a:extLst>
              <a:ext uri="{FF2B5EF4-FFF2-40B4-BE49-F238E27FC236}">
                <a16:creationId xmlns:a16="http://schemas.microsoft.com/office/drawing/2014/main" id="{C1A6630E-9FA7-4D65-8BD3-293051AEA816}"/>
              </a:ext>
            </a:extLst>
          </p:cNvPr>
          <p:cNvSpPr>
            <a:spLocks noGrp="1"/>
          </p:cNvSpPr>
          <p:nvPr>
            <p:ph idx="1"/>
          </p:nvPr>
        </p:nvSpPr>
        <p:spPr/>
        <p:txBody>
          <a:bodyPr>
            <a:normAutofit fontScale="62500" lnSpcReduction="20000"/>
          </a:bodyPr>
          <a:lstStyle/>
          <a:p>
            <a:r>
              <a:rPr lang="en-US" dirty="0"/>
              <a:t>Fitness.</a:t>
            </a:r>
          </a:p>
          <a:p>
            <a:r>
              <a:rPr lang="en-US" dirty="0"/>
              <a:t>Stress management.</a:t>
            </a:r>
          </a:p>
          <a:p>
            <a:r>
              <a:rPr lang="en-US" dirty="0"/>
              <a:t>Health Coaching.</a:t>
            </a:r>
          </a:p>
          <a:p>
            <a:r>
              <a:rPr lang="en-US" dirty="0"/>
              <a:t>Mental health initiatives.</a:t>
            </a:r>
          </a:p>
          <a:p>
            <a:r>
              <a:rPr lang="en-US" dirty="0"/>
              <a:t>Medical screenings.</a:t>
            </a:r>
          </a:p>
          <a:p>
            <a:r>
              <a:rPr lang="en-US" dirty="0"/>
              <a:t>Incentives for healthy behaviors.</a:t>
            </a:r>
          </a:p>
          <a:p>
            <a:r>
              <a:rPr lang="en-US" dirty="0"/>
              <a:t>Nutrition.</a:t>
            </a:r>
          </a:p>
          <a:p>
            <a:r>
              <a:rPr lang="en-US" dirty="0"/>
              <a:t>Non- smoking and drug campaigns.</a:t>
            </a:r>
          </a:p>
          <a:p>
            <a:r>
              <a:rPr lang="en-US" dirty="0"/>
              <a:t>Weight loss programs.</a:t>
            </a:r>
          </a:p>
          <a:p>
            <a:r>
              <a:rPr lang="en-US" dirty="0"/>
              <a:t>Team fun activity training days.</a:t>
            </a:r>
          </a:p>
          <a:p>
            <a:r>
              <a:rPr lang="en-US" dirty="0"/>
              <a:t>Education such as tool box talks.</a:t>
            </a:r>
          </a:p>
          <a:p>
            <a:r>
              <a:rPr lang="en-US" dirty="0"/>
              <a:t>Social support.</a:t>
            </a:r>
          </a:p>
          <a:p>
            <a:r>
              <a:rPr lang="en-US" dirty="0"/>
              <a:t>Outings.</a:t>
            </a:r>
          </a:p>
          <a:p>
            <a:r>
              <a:rPr lang="en-US" dirty="0"/>
              <a:t>Behavioural change interventions.</a:t>
            </a:r>
          </a:p>
          <a:p>
            <a:endParaRPr lang="en-AU" dirty="0"/>
          </a:p>
        </p:txBody>
      </p:sp>
    </p:spTree>
    <p:extLst>
      <p:ext uri="{BB962C8B-B14F-4D97-AF65-F5344CB8AC3E}">
        <p14:creationId xmlns:p14="http://schemas.microsoft.com/office/powerpoint/2010/main" val="3425572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79B09-61E8-456A-AD94-A87CA4E922D6}"/>
              </a:ext>
            </a:extLst>
          </p:cNvPr>
          <p:cNvSpPr>
            <a:spLocks noGrp="1"/>
          </p:cNvSpPr>
          <p:nvPr>
            <p:ph type="title"/>
          </p:nvPr>
        </p:nvSpPr>
        <p:spPr/>
        <p:txBody>
          <a:bodyPr/>
          <a:lstStyle/>
          <a:p>
            <a:r>
              <a:rPr lang="en-US" dirty="0"/>
              <a:t>Tailored to fit</a:t>
            </a:r>
            <a:endParaRPr lang="en-AU" dirty="0"/>
          </a:p>
        </p:txBody>
      </p:sp>
      <p:sp>
        <p:nvSpPr>
          <p:cNvPr id="3" name="Content Placeholder 2">
            <a:extLst>
              <a:ext uri="{FF2B5EF4-FFF2-40B4-BE49-F238E27FC236}">
                <a16:creationId xmlns:a16="http://schemas.microsoft.com/office/drawing/2014/main" id="{B0F872F1-68E6-40B3-86DD-FB6757FE1BA7}"/>
              </a:ext>
            </a:extLst>
          </p:cNvPr>
          <p:cNvSpPr>
            <a:spLocks noGrp="1"/>
          </p:cNvSpPr>
          <p:nvPr>
            <p:ph idx="1"/>
          </p:nvPr>
        </p:nvSpPr>
        <p:spPr/>
        <p:txBody>
          <a:bodyPr>
            <a:normAutofit fontScale="92500" lnSpcReduction="10000"/>
          </a:bodyPr>
          <a:lstStyle/>
          <a:p>
            <a:r>
              <a:rPr lang="en-US" dirty="0"/>
              <a:t>There is no one stop shop in relation to wellness programs.</a:t>
            </a:r>
          </a:p>
          <a:p>
            <a:r>
              <a:rPr lang="en-US" dirty="0"/>
              <a:t>You need to tailor a wellness program to fit your organisation based on the size, resources and support that you have at this time.</a:t>
            </a:r>
          </a:p>
          <a:p>
            <a:r>
              <a:rPr lang="en-US" dirty="0"/>
              <a:t>Nothing is insurmountable, take it slow and the benefits will speak for themselves.</a:t>
            </a:r>
          </a:p>
          <a:p>
            <a:r>
              <a:rPr lang="en-US" dirty="0"/>
              <a:t>Management need to see a return on investment in all things so be prepared to provide some evidence of success.</a:t>
            </a:r>
            <a:endParaRPr lang="en-AU" dirty="0"/>
          </a:p>
        </p:txBody>
      </p:sp>
    </p:spTree>
    <p:extLst>
      <p:ext uri="{BB962C8B-B14F-4D97-AF65-F5344CB8AC3E}">
        <p14:creationId xmlns:p14="http://schemas.microsoft.com/office/powerpoint/2010/main" val="4051864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2170A-ADDD-4E2B-92D3-6A587F8EE976}"/>
              </a:ext>
            </a:extLst>
          </p:cNvPr>
          <p:cNvSpPr>
            <a:spLocks noGrp="1"/>
          </p:cNvSpPr>
          <p:nvPr>
            <p:ph type="title"/>
          </p:nvPr>
        </p:nvSpPr>
        <p:spPr/>
        <p:txBody>
          <a:bodyPr/>
          <a:lstStyle/>
          <a:p>
            <a:r>
              <a:rPr lang="en-US" dirty="0"/>
              <a:t>Let’s look into some detail</a:t>
            </a:r>
            <a:endParaRPr lang="en-AU" dirty="0"/>
          </a:p>
        </p:txBody>
      </p:sp>
      <p:sp>
        <p:nvSpPr>
          <p:cNvPr id="3" name="Content Placeholder 2">
            <a:extLst>
              <a:ext uri="{FF2B5EF4-FFF2-40B4-BE49-F238E27FC236}">
                <a16:creationId xmlns:a16="http://schemas.microsoft.com/office/drawing/2014/main" id="{D38DBCF0-6041-4A1E-89FC-ADBADD362733}"/>
              </a:ext>
            </a:extLst>
          </p:cNvPr>
          <p:cNvSpPr>
            <a:spLocks noGrp="1"/>
          </p:cNvSpPr>
          <p:nvPr>
            <p:ph idx="1"/>
          </p:nvPr>
        </p:nvSpPr>
        <p:spPr/>
        <p:txBody>
          <a:bodyPr>
            <a:normAutofit fontScale="92500"/>
          </a:bodyPr>
          <a:lstStyle/>
          <a:p>
            <a:r>
              <a:rPr lang="en-US" dirty="0"/>
              <a:t>Flexible working hours. – People have never had the pressures of life and family responsibilities that they have at this time, it can be extremely difficult to balance life with strict schedules. </a:t>
            </a:r>
          </a:p>
          <a:p>
            <a:r>
              <a:rPr lang="en-US" dirty="0"/>
              <a:t>It is imperative that if and when you can that you offer flexible working hours when appropriate.</a:t>
            </a:r>
          </a:p>
          <a:p>
            <a:r>
              <a:rPr lang="en-US" dirty="0"/>
              <a:t>Permitting a change in schedule of just one hour sometimes can make a huge difference in a person balancing their other responsibilities. </a:t>
            </a:r>
            <a:endParaRPr lang="en-AU" dirty="0"/>
          </a:p>
        </p:txBody>
      </p:sp>
    </p:spTree>
    <p:extLst>
      <p:ext uri="{BB962C8B-B14F-4D97-AF65-F5344CB8AC3E}">
        <p14:creationId xmlns:p14="http://schemas.microsoft.com/office/powerpoint/2010/main" val="226518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24125-539F-4F20-A5D0-757CE7467111}"/>
              </a:ext>
            </a:extLst>
          </p:cNvPr>
          <p:cNvSpPr>
            <a:spLocks noGrp="1"/>
          </p:cNvSpPr>
          <p:nvPr>
            <p:ph type="title"/>
          </p:nvPr>
        </p:nvSpPr>
        <p:spPr/>
        <p:txBody>
          <a:bodyPr/>
          <a:lstStyle/>
          <a:p>
            <a:r>
              <a:rPr lang="en-US" dirty="0"/>
              <a:t>Flexible Working arrangements</a:t>
            </a:r>
            <a:endParaRPr lang="en-AU" dirty="0"/>
          </a:p>
        </p:txBody>
      </p:sp>
      <p:sp>
        <p:nvSpPr>
          <p:cNvPr id="3" name="Content Placeholder 2">
            <a:extLst>
              <a:ext uri="{FF2B5EF4-FFF2-40B4-BE49-F238E27FC236}">
                <a16:creationId xmlns:a16="http://schemas.microsoft.com/office/drawing/2014/main" id="{749D6B44-F809-4FC8-82D8-DC5A99B78048}"/>
              </a:ext>
            </a:extLst>
          </p:cNvPr>
          <p:cNvSpPr>
            <a:spLocks noGrp="1"/>
          </p:cNvSpPr>
          <p:nvPr>
            <p:ph idx="1"/>
          </p:nvPr>
        </p:nvSpPr>
        <p:spPr/>
        <p:txBody>
          <a:bodyPr>
            <a:normAutofit fontScale="77500" lnSpcReduction="20000"/>
          </a:bodyPr>
          <a:lstStyle/>
          <a:p>
            <a:r>
              <a:rPr lang="en-US" dirty="0"/>
              <a:t>Allowing people to work from home or another location is very important for some people to balance work/life responsibilities.</a:t>
            </a:r>
          </a:p>
          <a:p>
            <a:r>
              <a:rPr lang="en-US" dirty="0"/>
              <a:t>Not all roles of course can do this but if you do have roles that can be handled remotely then this initiative is a powerful tool for the attraction of a candidate and the retention of current employees.</a:t>
            </a:r>
          </a:p>
          <a:p>
            <a:r>
              <a:rPr lang="en-US" dirty="0"/>
              <a:t>It is statistically proven that people who have this option are happier with their work situation then those that don’t.</a:t>
            </a:r>
          </a:p>
          <a:p>
            <a:r>
              <a:rPr lang="en-US" dirty="0"/>
              <a:t>One statistic stated that over 65% would look for a new role if they could not have a remote option available to them and another statistic showed that it was more important to over 30% of candidates than remuneration.</a:t>
            </a:r>
            <a:endParaRPr lang="en-AU" dirty="0"/>
          </a:p>
        </p:txBody>
      </p:sp>
    </p:spTree>
    <p:extLst>
      <p:ext uri="{BB962C8B-B14F-4D97-AF65-F5344CB8AC3E}">
        <p14:creationId xmlns:p14="http://schemas.microsoft.com/office/powerpoint/2010/main" val="932220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D3FEA-809C-48BE-886B-73CD7FFEF07B}"/>
              </a:ext>
            </a:extLst>
          </p:cNvPr>
          <p:cNvSpPr>
            <a:spLocks noGrp="1"/>
          </p:cNvSpPr>
          <p:nvPr>
            <p:ph type="title"/>
          </p:nvPr>
        </p:nvSpPr>
        <p:spPr/>
        <p:txBody>
          <a:bodyPr/>
          <a:lstStyle/>
          <a:p>
            <a:r>
              <a:rPr lang="en-US" dirty="0"/>
              <a:t>Celebrate wins</a:t>
            </a:r>
            <a:endParaRPr lang="en-AU" dirty="0"/>
          </a:p>
        </p:txBody>
      </p:sp>
      <p:sp>
        <p:nvSpPr>
          <p:cNvPr id="3" name="Content Placeholder 2">
            <a:extLst>
              <a:ext uri="{FF2B5EF4-FFF2-40B4-BE49-F238E27FC236}">
                <a16:creationId xmlns:a16="http://schemas.microsoft.com/office/drawing/2014/main" id="{806DAC12-5C2E-49A8-BA48-CE37085BAF00}"/>
              </a:ext>
            </a:extLst>
          </p:cNvPr>
          <p:cNvSpPr>
            <a:spLocks noGrp="1"/>
          </p:cNvSpPr>
          <p:nvPr>
            <p:ph idx="1"/>
          </p:nvPr>
        </p:nvSpPr>
        <p:spPr/>
        <p:txBody>
          <a:bodyPr>
            <a:normAutofit lnSpcReduction="10000"/>
          </a:bodyPr>
          <a:lstStyle/>
          <a:p>
            <a:r>
              <a:rPr lang="en-US" dirty="0"/>
              <a:t>Recognition of individual and team goals and successes being met is very important.</a:t>
            </a:r>
          </a:p>
          <a:p>
            <a:r>
              <a:rPr lang="en-US" dirty="0"/>
              <a:t>We must celebrate our people’s wins.</a:t>
            </a:r>
          </a:p>
          <a:p>
            <a:r>
              <a:rPr lang="en-US" dirty="0"/>
              <a:t>This can be done informally or formerly or linked to rewards and prizes, recognition in employee of the month schemes,  or published in newsletters. </a:t>
            </a:r>
          </a:p>
          <a:p>
            <a:r>
              <a:rPr lang="en-US" dirty="0"/>
              <a:t>Increasing employee profiles is also an important tool.</a:t>
            </a:r>
            <a:endParaRPr lang="en-AU" dirty="0"/>
          </a:p>
        </p:txBody>
      </p:sp>
    </p:spTree>
    <p:extLst>
      <p:ext uri="{BB962C8B-B14F-4D97-AF65-F5344CB8AC3E}">
        <p14:creationId xmlns:p14="http://schemas.microsoft.com/office/powerpoint/2010/main" val="3713929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CCC38-A3D7-4D2D-8396-A9EBDC62AA9E}"/>
              </a:ext>
            </a:extLst>
          </p:cNvPr>
          <p:cNvSpPr>
            <a:spLocks noGrp="1"/>
          </p:cNvSpPr>
          <p:nvPr>
            <p:ph type="title"/>
          </p:nvPr>
        </p:nvSpPr>
        <p:spPr/>
        <p:txBody>
          <a:bodyPr>
            <a:normAutofit fontScale="90000"/>
          </a:bodyPr>
          <a:lstStyle/>
          <a:p>
            <a:r>
              <a:rPr lang="en-US" dirty="0"/>
              <a:t>Support Volunteer or Community Involvement</a:t>
            </a:r>
            <a:endParaRPr lang="en-AU" dirty="0"/>
          </a:p>
        </p:txBody>
      </p:sp>
      <p:sp>
        <p:nvSpPr>
          <p:cNvPr id="3" name="Content Placeholder 2">
            <a:extLst>
              <a:ext uri="{FF2B5EF4-FFF2-40B4-BE49-F238E27FC236}">
                <a16:creationId xmlns:a16="http://schemas.microsoft.com/office/drawing/2014/main" id="{3DF0232F-90D6-4FDA-9AD8-A6E12264F7B9}"/>
              </a:ext>
            </a:extLst>
          </p:cNvPr>
          <p:cNvSpPr>
            <a:spLocks noGrp="1"/>
          </p:cNvSpPr>
          <p:nvPr>
            <p:ph idx="1"/>
          </p:nvPr>
        </p:nvSpPr>
        <p:spPr/>
        <p:txBody>
          <a:bodyPr>
            <a:normAutofit fontScale="92500"/>
          </a:bodyPr>
          <a:lstStyle/>
          <a:p>
            <a:r>
              <a:rPr lang="en-US" dirty="0"/>
              <a:t>Consider a workplace giving scheme to a local charity.</a:t>
            </a:r>
          </a:p>
          <a:p>
            <a:r>
              <a:rPr lang="en-US" dirty="0"/>
              <a:t>Participate in team wellness programs organised through a link charity or not for profit partner.</a:t>
            </a:r>
          </a:p>
          <a:p>
            <a:r>
              <a:rPr lang="en-US" dirty="0"/>
              <a:t>Encourage people to give back to the community by volunteering and recognise that achievement.</a:t>
            </a:r>
          </a:p>
          <a:p>
            <a:r>
              <a:rPr lang="en-US" dirty="0"/>
              <a:t>Allow your people some time to help volunteers.</a:t>
            </a:r>
          </a:p>
          <a:p>
            <a:pPr marL="0" indent="0">
              <a:buNone/>
            </a:pPr>
            <a:endParaRPr lang="en-AU" dirty="0"/>
          </a:p>
        </p:txBody>
      </p:sp>
    </p:spTree>
    <p:extLst>
      <p:ext uri="{BB962C8B-B14F-4D97-AF65-F5344CB8AC3E}">
        <p14:creationId xmlns:p14="http://schemas.microsoft.com/office/powerpoint/2010/main" val="266158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F4F9F-6A67-4025-B71C-7D66CEF06EA5}"/>
              </a:ext>
            </a:extLst>
          </p:cNvPr>
          <p:cNvSpPr>
            <a:spLocks noGrp="1"/>
          </p:cNvSpPr>
          <p:nvPr>
            <p:ph type="title"/>
          </p:nvPr>
        </p:nvSpPr>
        <p:spPr/>
        <p:txBody>
          <a:bodyPr/>
          <a:lstStyle/>
          <a:p>
            <a:r>
              <a:rPr lang="en-US" dirty="0"/>
              <a:t>Financial Education</a:t>
            </a:r>
            <a:endParaRPr lang="en-AU" dirty="0"/>
          </a:p>
        </p:txBody>
      </p:sp>
      <p:sp>
        <p:nvSpPr>
          <p:cNvPr id="3" name="Content Placeholder 2">
            <a:extLst>
              <a:ext uri="{FF2B5EF4-FFF2-40B4-BE49-F238E27FC236}">
                <a16:creationId xmlns:a16="http://schemas.microsoft.com/office/drawing/2014/main" id="{2BB574CD-12E1-4F91-94D6-E106F768D0CC}"/>
              </a:ext>
            </a:extLst>
          </p:cNvPr>
          <p:cNvSpPr>
            <a:spLocks noGrp="1"/>
          </p:cNvSpPr>
          <p:nvPr>
            <p:ph idx="1"/>
          </p:nvPr>
        </p:nvSpPr>
        <p:spPr/>
        <p:txBody>
          <a:bodyPr/>
          <a:lstStyle/>
          <a:p>
            <a:r>
              <a:rPr lang="en-US" dirty="0"/>
              <a:t>With increasing economic pressures providing advice and assistance in relation to finance has never been as important and this can be a key strategy in delivering this expertise as part of your wellness strategy.</a:t>
            </a:r>
          </a:p>
          <a:p>
            <a:endParaRPr lang="en-AU" dirty="0"/>
          </a:p>
        </p:txBody>
      </p:sp>
    </p:spTree>
    <p:extLst>
      <p:ext uri="{BB962C8B-B14F-4D97-AF65-F5344CB8AC3E}">
        <p14:creationId xmlns:p14="http://schemas.microsoft.com/office/powerpoint/2010/main" val="2987493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9FAB4-6A36-46A6-8ACD-A0104C124348}"/>
              </a:ext>
            </a:extLst>
          </p:cNvPr>
          <p:cNvSpPr>
            <a:spLocks noGrp="1"/>
          </p:cNvSpPr>
          <p:nvPr>
            <p:ph type="title"/>
          </p:nvPr>
        </p:nvSpPr>
        <p:spPr/>
        <p:txBody>
          <a:bodyPr/>
          <a:lstStyle/>
          <a:p>
            <a:r>
              <a:rPr lang="en-US" dirty="0"/>
              <a:t>Activities</a:t>
            </a:r>
            <a:endParaRPr lang="en-AU" dirty="0"/>
          </a:p>
        </p:txBody>
      </p:sp>
      <p:sp>
        <p:nvSpPr>
          <p:cNvPr id="3" name="Content Placeholder 2">
            <a:extLst>
              <a:ext uri="{FF2B5EF4-FFF2-40B4-BE49-F238E27FC236}">
                <a16:creationId xmlns:a16="http://schemas.microsoft.com/office/drawing/2014/main" id="{E03FF63F-C2C8-4D58-8490-C5DF5C57D2CF}"/>
              </a:ext>
            </a:extLst>
          </p:cNvPr>
          <p:cNvSpPr>
            <a:spLocks noGrp="1"/>
          </p:cNvSpPr>
          <p:nvPr>
            <p:ph idx="1"/>
          </p:nvPr>
        </p:nvSpPr>
        <p:spPr/>
        <p:txBody>
          <a:bodyPr/>
          <a:lstStyle/>
          <a:p>
            <a:r>
              <a:rPr lang="en-US" dirty="0"/>
              <a:t>This an endless list of things that you can introduce for your people, tai chi, yoga, meditation are all popular and widely utilised.</a:t>
            </a:r>
          </a:p>
          <a:p>
            <a:r>
              <a:rPr lang="en-US" dirty="0"/>
              <a:t>This provides employees with an outlet for stress reduction, something to look forward to in the working week and can act as a team building exercise.</a:t>
            </a:r>
            <a:endParaRPr lang="en-AU" dirty="0"/>
          </a:p>
        </p:txBody>
      </p:sp>
    </p:spTree>
    <p:extLst>
      <p:ext uri="{BB962C8B-B14F-4D97-AF65-F5344CB8AC3E}">
        <p14:creationId xmlns:p14="http://schemas.microsoft.com/office/powerpoint/2010/main" val="3988814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D7199-CADD-437A-AD07-D25D4A6F7008}"/>
              </a:ext>
            </a:extLst>
          </p:cNvPr>
          <p:cNvSpPr>
            <a:spLocks noGrp="1"/>
          </p:cNvSpPr>
          <p:nvPr>
            <p:ph type="title"/>
          </p:nvPr>
        </p:nvSpPr>
        <p:spPr/>
        <p:txBody>
          <a:bodyPr/>
          <a:lstStyle/>
          <a:p>
            <a:r>
              <a:rPr lang="en-US" dirty="0"/>
              <a:t>EAP</a:t>
            </a:r>
            <a:endParaRPr lang="en-AU" dirty="0"/>
          </a:p>
        </p:txBody>
      </p:sp>
      <p:sp>
        <p:nvSpPr>
          <p:cNvPr id="3" name="Content Placeholder 2">
            <a:extLst>
              <a:ext uri="{FF2B5EF4-FFF2-40B4-BE49-F238E27FC236}">
                <a16:creationId xmlns:a16="http://schemas.microsoft.com/office/drawing/2014/main" id="{F66D0AAD-4E83-44C2-8E7B-DD695B3CED93}"/>
              </a:ext>
            </a:extLst>
          </p:cNvPr>
          <p:cNvSpPr>
            <a:spLocks noGrp="1"/>
          </p:cNvSpPr>
          <p:nvPr>
            <p:ph idx="1"/>
          </p:nvPr>
        </p:nvSpPr>
        <p:spPr/>
        <p:txBody>
          <a:bodyPr/>
          <a:lstStyle/>
          <a:p>
            <a:r>
              <a:rPr lang="en-US" dirty="0"/>
              <a:t>Mental Health is more prevalent now than ever before, so it is important to recognise the need for an easy to access, confidential employee assistance program for your staff and volunteers to provide guidance and support when it is needed.</a:t>
            </a:r>
            <a:endParaRPr lang="en-AU" dirty="0"/>
          </a:p>
        </p:txBody>
      </p:sp>
    </p:spTree>
    <p:extLst>
      <p:ext uri="{BB962C8B-B14F-4D97-AF65-F5344CB8AC3E}">
        <p14:creationId xmlns:p14="http://schemas.microsoft.com/office/powerpoint/2010/main" val="288431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35EB-73E5-4DAD-B470-11CCDCEB5FFB}"/>
              </a:ext>
            </a:extLst>
          </p:cNvPr>
          <p:cNvSpPr>
            <a:spLocks noGrp="1"/>
          </p:cNvSpPr>
          <p:nvPr>
            <p:ph type="title"/>
          </p:nvPr>
        </p:nvSpPr>
        <p:spPr/>
        <p:txBody>
          <a:bodyPr/>
          <a:lstStyle/>
          <a:p>
            <a:r>
              <a:rPr lang="en-US" dirty="0"/>
              <a:t>Wellbeing workshops</a:t>
            </a:r>
            <a:endParaRPr lang="en-AU" dirty="0"/>
          </a:p>
        </p:txBody>
      </p:sp>
      <p:sp>
        <p:nvSpPr>
          <p:cNvPr id="3" name="Content Placeholder 2">
            <a:extLst>
              <a:ext uri="{FF2B5EF4-FFF2-40B4-BE49-F238E27FC236}">
                <a16:creationId xmlns:a16="http://schemas.microsoft.com/office/drawing/2014/main" id="{0D785D9C-FC93-489B-8BCB-E342E9C6B0B5}"/>
              </a:ext>
            </a:extLst>
          </p:cNvPr>
          <p:cNvSpPr>
            <a:spLocks noGrp="1"/>
          </p:cNvSpPr>
          <p:nvPr>
            <p:ph idx="1"/>
          </p:nvPr>
        </p:nvSpPr>
        <p:spPr/>
        <p:txBody>
          <a:bodyPr/>
          <a:lstStyle/>
          <a:p>
            <a:r>
              <a:rPr lang="en-US" dirty="0"/>
              <a:t>Traditionally these are short workshops that can be conducted in lunch time periods or for short information sessions on all matters pertaining to employee welfare and can be a nice break within the day to support your people.</a:t>
            </a:r>
            <a:endParaRPr lang="en-AU" dirty="0"/>
          </a:p>
        </p:txBody>
      </p:sp>
    </p:spTree>
    <p:extLst>
      <p:ext uri="{BB962C8B-B14F-4D97-AF65-F5344CB8AC3E}">
        <p14:creationId xmlns:p14="http://schemas.microsoft.com/office/powerpoint/2010/main" val="406545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AU" sz="3200" dirty="0"/>
              <a:t>Community Management Solutions</a:t>
            </a:r>
          </a:p>
        </p:txBody>
      </p:sp>
      <p:sp>
        <p:nvSpPr>
          <p:cNvPr id="3" name="Content Placeholder 2"/>
          <p:cNvSpPr>
            <a:spLocks noGrp="1"/>
          </p:cNvSpPr>
          <p:nvPr>
            <p:ph idx="1"/>
          </p:nvPr>
        </p:nvSpPr>
        <p:spPr/>
        <p:txBody>
          <a:bodyPr>
            <a:normAutofit fontScale="92500" lnSpcReduction="20000"/>
          </a:bodyPr>
          <a:lstStyle/>
          <a:p>
            <a:r>
              <a:rPr lang="en-US" dirty="0"/>
              <a:t>Welcome everyone to this month's topic Wellness Programs.</a:t>
            </a:r>
          </a:p>
          <a:p>
            <a:r>
              <a:rPr lang="en-US" dirty="0"/>
              <a:t>Our people are under tremendous stress at this time, rising inflation, uncertainty over the security of employment, economic pressures and at a time when we are recovering mentally from a global pandemic.</a:t>
            </a:r>
          </a:p>
          <a:p>
            <a:r>
              <a:rPr lang="en-US" dirty="0"/>
              <a:t>People are stressed trying to balance work around family and other commitments and are looking more so that ever before for employers to help and assist.</a:t>
            </a:r>
            <a:endParaRPr lang="en-AU" dirty="0"/>
          </a:p>
        </p:txBody>
      </p:sp>
    </p:spTree>
    <p:extLst>
      <p:ext uri="{BB962C8B-B14F-4D97-AF65-F5344CB8AC3E}">
        <p14:creationId xmlns:p14="http://schemas.microsoft.com/office/powerpoint/2010/main" val="3312074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E0DD8-F563-443A-892C-BB32E0944FE1}"/>
              </a:ext>
            </a:extLst>
          </p:cNvPr>
          <p:cNvSpPr>
            <a:spLocks noGrp="1"/>
          </p:cNvSpPr>
          <p:nvPr>
            <p:ph type="title"/>
          </p:nvPr>
        </p:nvSpPr>
        <p:spPr/>
        <p:txBody>
          <a:bodyPr>
            <a:normAutofit fontScale="90000"/>
          </a:bodyPr>
          <a:lstStyle/>
          <a:p>
            <a:r>
              <a:rPr lang="en-US" dirty="0"/>
              <a:t>Leadership and Management Training</a:t>
            </a:r>
            <a:endParaRPr lang="en-AU" dirty="0"/>
          </a:p>
        </p:txBody>
      </p:sp>
      <p:sp>
        <p:nvSpPr>
          <p:cNvPr id="3" name="Content Placeholder 2">
            <a:extLst>
              <a:ext uri="{FF2B5EF4-FFF2-40B4-BE49-F238E27FC236}">
                <a16:creationId xmlns:a16="http://schemas.microsoft.com/office/drawing/2014/main" id="{439B1AB1-C7F6-405B-81C8-9BEA75767F7D}"/>
              </a:ext>
            </a:extLst>
          </p:cNvPr>
          <p:cNvSpPr>
            <a:spLocks noGrp="1"/>
          </p:cNvSpPr>
          <p:nvPr>
            <p:ph idx="1"/>
          </p:nvPr>
        </p:nvSpPr>
        <p:spPr/>
        <p:txBody>
          <a:bodyPr>
            <a:normAutofit lnSpcReduction="10000"/>
          </a:bodyPr>
          <a:lstStyle/>
          <a:p>
            <a:r>
              <a:rPr lang="en-US" dirty="0"/>
              <a:t>This is important because managers need to be familiar and have expertise in recognising signs of employee burnout and the trigger signs for people who may be working in stressful situations.</a:t>
            </a:r>
          </a:p>
          <a:p>
            <a:r>
              <a:rPr lang="en-US" dirty="0"/>
              <a:t>To give them an understanding of the importance of pro-actively managing people through the utilisation of wellness programs and similar strategies.</a:t>
            </a:r>
            <a:endParaRPr lang="en-AU" dirty="0"/>
          </a:p>
        </p:txBody>
      </p:sp>
    </p:spTree>
    <p:extLst>
      <p:ext uri="{BB962C8B-B14F-4D97-AF65-F5344CB8AC3E}">
        <p14:creationId xmlns:p14="http://schemas.microsoft.com/office/powerpoint/2010/main" val="39393832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DA9FC-A247-4D4C-A6EC-D95B439D3A93}"/>
              </a:ext>
            </a:extLst>
          </p:cNvPr>
          <p:cNvSpPr>
            <a:spLocks noGrp="1"/>
          </p:cNvSpPr>
          <p:nvPr>
            <p:ph type="title"/>
          </p:nvPr>
        </p:nvSpPr>
        <p:spPr/>
        <p:txBody>
          <a:bodyPr/>
          <a:lstStyle/>
          <a:p>
            <a:r>
              <a:rPr lang="en-US" dirty="0"/>
              <a:t>URGENT PLEASE NOTE</a:t>
            </a:r>
            <a:endParaRPr lang="en-AU" dirty="0"/>
          </a:p>
        </p:txBody>
      </p:sp>
      <p:sp>
        <p:nvSpPr>
          <p:cNvPr id="3" name="Content Placeholder 2">
            <a:extLst>
              <a:ext uri="{FF2B5EF4-FFF2-40B4-BE49-F238E27FC236}">
                <a16:creationId xmlns:a16="http://schemas.microsoft.com/office/drawing/2014/main" id="{E2F14074-2070-4C5C-97A3-1BA240733C7A}"/>
              </a:ext>
            </a:extLst>
          </p:cNvPr>
          <p:cNvSpPr>
            <a:spLocks noGrp="1"/>
          </p:cNvSpPr>
          <p:nvPr>
            <p:ph idx="1"/>
          </p:nvPr>
        </p:nvSpPr>
        <p:spPr/>
        <p:txBody>
          <a:bodyPr>
            <a:normAutofit fontScale="62500" lnSpcReduction="20000"/>
          </a:bodyPr>
          <a:lstStyle/>
          <a:p>
            <a:r>
              <a:rPr lang="en-US" dirty="0"/>
              <a:t>As in any workplace  initiative you must:</a:t>
            </a:r>
          </a:p>
          <a:p>
            <a:pPr marL="0" indent="0">
              <a:buNone/>
            </a:pPr>
            <a:r>
              <a:rPr lang="en-US" dirty="0"/>
              <a:t>Have sign off and approval from management and,</a:t>
            </a:r>
          </a:p>
          <a:p>
            <a:pPr marL="0" indent="0">
              <a:buNone/>
            </a:pPr>
            <a:r>
              <a:rPr lang="en-US" dirty="0"/>
              <a:t>Have taken the necessary precautions to perform a risk assessment and ensure that you comply with all health and safety legislative and work protocols including code of conduct.</a:t>
            </a:r>
          </a:p>
          <a:p>
            <a:pPr marL="0" indent="0">
              <a:buNone/>
            </a:pPr>
            <a:r>
              <a:rPr lang="en-US" dirty="0"/>
              <a:t>No person should be pressured or encouraged to participate in any activity that they do not wish to do voluntarily, and which may harm their health.</a:t>
            </a:r>
          </a:p>
          <a:p>
            <a:pPr marL="0" indent="0">
              <a:buNone/>
            </a:pPr>
            <a:r>
              <a:rPr lang="en-US" dirty="0"/>
              <a:t>All people should have the appropriate medical clearance from their own general practitioner before participating in any activity which may have the potential to impact their health.</a:t>
            </a:r>
          </a:p>
          <a:p>
            <a:pPr marL="0" indent="0">
              <a:buNone/>
            </a:pPr>
            <a:r>
              <a:rPr lang="en-US" dirty="0"/>
              <a:t>No person should be embarrassed or ostracized if they do not which to participate in any activity, no reason is required and,</a:t>
            </a:r>
          </a:p>
          <a:p>
            <a:pPr marL="0" indent="0">
              <a:buNone/>
            </a:pPr>
            <a:r>
              <a:rPr lang="en-US" dirty="0"/>
              <a:t>Be aware of cultural sensitivity when choosing activities and,</a:t>
            </a:r>
          </a:p>
          <a:p>
            <a:pPr marL="0" indent="0">
              <a:buNone/>
            </a:pPr>
            <a:r>
              <a:rPr lang="en-US" dirty="0"/>
              <a:t>Do not choose activities which have the potential to discriminate either directly or indirectly against any person.</a:t>
            </a:r>
            <a:endParaRPr lang="en-AU" dirty="0"/>
          </a:p>
        </p:txBody>
      </p:sp>
    </p:spTree>
    <p:extLst>
      <p:ext uri="{BB962C8B-B14F-4D97-AF65-F5344CB8AC3E}">
        <p14:creationId xmlns:p14="http://schemas.microsoft.com/office/powerpoint/2010/main" val="750959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CAE45-4FB8-4DBF-A2AE-5DEAD252D7DD}"/>
              </a:ext>
            </a:extLst>
          </p:cNvPr>
          <p:cNvSpPr>
            <a:spLocks noGrp="1"/>
          </p:cNvSpPr>
          <p:nvPr>
            <p:ph type="title"/>
          </p:nvPr>
        </p:nvSpPr>
        <p:spPr/>
        <p:txBody>
          <a:bodyPr/>
          <a:lstStyle/>
          <a:p>
            <a:r>
              <a:rPr lang="en-US" dirty="0"/>
              <a:t>Wellness Program Ideas</a:t>
            </a:r>
            <a:endParaRPr lang="en-AU" dirty="0"/>
          </a:p>
        </p:txBody>
      </p:sp>
      <p:sp>
        <p:nvSpPr>
          <p:cNvPr id="3" name="Content Placeholder 2">
            <a:extLst>
              <a:ext uri="{FF2B5EF4-FFF2-40B4-BE49-F238E27FC236}">
                <a16:creationId xmlns:a16="http://schemas.microsoft.com/office/drawing/2014/main" id="{B4D96118-106F-4858-A89E-FE8ACE722452}"/>
              </a:ext>
            </a:extLst>
          </p:cNvPr>
          <p:cNvSpPr>
            <a:spLocks noGrp="1"/>
          </p:cNvSpPr>
          <p:nvPr>
            <p:ph idx="1"/>
          </p:nvPr>
        </p:nvSpPr>
        <p:spPr/>
        <p:txBody>
          <a:bodyPr/>
          <a:lstStyle/>
          <a:p>
            <a:r>
              <a:rPr lang="en-US" dirty="0"/>
              <a:t>Please note that the most important thing today is again that each organisation will be unique in relation to staffing numbers and resources that are available. Please have a look at the following suggestions some will be useful some may be useless, discard what is useless and take the useful ideas to fit within your program.</a:t>
            </a:r>
            <a:endParaRPr lang="en-AU" dirty="0"/>
          </a:p>
        </p:txBody>
      </p:sp>
    </p:spTree>
    <p:extLst>
      <p:ext uri="{BB962C8B-B14F-4D97-AF65-F5344CB8AC3E}">
        <p14:creationId xmlns:p14="http://schemas.microsoft.com/office/powerpoint/2010/main" val="2677777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E1EFB-3B79-4F8C-8378-5DC10D8987C6}"/>
              </a:ext>
            </a:extLst>
          </p:cNvPr>
          <p:cNvSpPr>
            <a:spLocks noGrp="1"/>
          </p:cNvSpPr>
          <p:nvPr>
            <p:ph type="title"/>
          </p:nvPr>
        </p:nvSpPr>
        <p:spPr/>
        <p:txBody>
          <a:bodyPr/>
          <a:lstStyle/>
          <a:p>
            <a:r>
              <a:rPr lang="en-US" dirty="0"/>
              <a:t>URGENT PLEASE NOTE 2</a:t>
            </a:r>
            <a:endParaRPr lang="en-AU" dirty="0"/>
          </a:p>
        </p:txBody>
      </p:sp>
      <p:sp>
        <p:nvSpPr>
          <p:cNvPr id="3" name="Content Placeholder 2">
            <a:extLst>
              <a:ext uri="{FF2B5EF4-FFF2-40B4-BE49-F238E27FC236}">
                <a16:creationId xmlns:a16="http://schemas.microsoft.com/office/drawing/2014/main" id="{DCF207BB-CC17-4960-9059-22E73E57EA68}"/>
              </a:ext>
            </a:extLst>
          </p:cNvPr>
          <p:cNvSpPr>
            <a:spLocks noGrp="1"/>
          </p:cNvSpPr>
          <p:nvPr>
            <p:ph idx="1"/>
          </p:nvPr>
        </p:nvSpPr>
        <p:spPr/>
        <p:txBody>
          <a:bodyPr>
            <a:normAutofit fontScale="92500" lnSpcReduction="20000"/>
          </a:bodyPr>
          <a:lstStyle/>
          <a:p>
            <a:r>
              <a:rPr lang="en-US" dirty="0"/>
              <a:t>Some of the following will require budgeted resources so if you do have that support then fine but if not then replace for an activity that does not require resources.</a:t>
            </a:r>
          </a:p>
          <a:p>
            <a:r>
              <a:rPr lang="en-US" dirty="0"/>
              <a:t>Again, you must have an eye on what impact any activity would have on service delivery and impact on clients/customers therefore any activity must be negotiated with management.</a:t>
            </a:r>
          </a:p>
          <a:p>
            <a:r>
              <a:rPr lang="en-US" dirty="0"/>
              <a:t>No activity should be undertaken which may have the potential to lead to any negative publicity  for the organisation.</a:t>
            </a:r>
            <a:endParaRPr lang="en-AU" dirty="0"/>
          </a:p>
        </p:txBody>
      </p:sp>
    </p:spTree>
    <p:extLst>
      <p:ext uri="{BB962C8B-B14F-4D97-AF65-F5344CB8AC3E}">
        <p14:creationId xmlns:p14="http://schemas.microsoft.com/office/powerpoint/2010/main" val="30803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40F43-B5E2-4107-9DB6-8E3FBAA3C651}"/>
              </a:ext>
            </a:extLst>
          </p:cNvPr>
          <p:cNvSpPr>
            <a:spLocks noGrp="1"/>
          </p:cNvSpPr>
          <p:nvPr>
            <p:ph type="title"/>
          </p:nvPr>
        </p:nvSpPr>
        <p:spPr/>
        <p:txBody>
          <a:bodyPr/>
          <a:lstStyle/>
          <a:p>
            <a:r>
              <a:rPr lang="en-US" dirty="0"/>
              <a:t>Activities for consideration 1</a:t>
            </a:r>
            <a:endParaRPr lang="en-AU" dirty="0"/>
          </a:p>
        </p:txBody>
      </p:sp>
      <p:sp>
        <p:nvSpPr>
          <p:cNvPr id="3" name="Content Placeholder 2">
            <a:extLst>
              <a:ext uri="{FF2B5EF4-FFF2-40B4-BE49-F238E27FC236}">
                <a16:creationId xmlns:a16="http://schemas.microsoft.com/office/drawing/2014/main" id="{0D79D7E8-68D5-43B2-9527-7CB645F89FFE}"/>
              </a:ext>
            </a:extLst>
          </p:cNvPr>
          <p:cNvSpPr>
            <a:spLocks noGrp="1"/>
          </p:cNvSpPr>
          <p:nvPr>
            <p:ph idx="1"/>
          </p:nvPr>
        </p:nvSpPr>
        <p:spPr/>
        <p:txBody>
          <a:bodyPr/>
          <a:lstStyle/>
          <a:p>
            <a:r>
              <a:rPr lang="en-US" dirty="0"/>
              <a:t>Organise a book club.</a:t>
            </a:r>
          </a:p>
          <a:p>
            <a:r>
              <a:rPr lang="en-US" dirty="0"/>
              <a:t>Start an employee or community library.</a:t>
            </a:r>
          </a:p>
          <a:p>
            <a:r>
              <a:rPr lang="en-US" dirty="0"/>
              <a:t>Start a reading club.</a:t>
            </a:r>
          </a:p>
          <a:p>
            <a:r>
              <a:rPr lang="en-US" dirty="0"/>
              <a:t>Develop a wellness wall.</a:t>
            </a:r>
          </a:p>
          <a:p>
            <a:r>
              <a:rPr lang="en-US" dirty="0"/>
              <a:t>Arrange for your people to receive formal training in financial responsibility and to maximize their remuneration.</a:t>
            </a:r>
            <a:endParaRPr lang="en-AU" dirty="0"/>
          </a:p>
        </p:txBody>
      </p:sp>
    </p:spTree>
    <p:extLst>
      <p:ext uri="{BB962C8B-B14F-4D97-AF65-F5344CB8AC3E}">
        <p14:creationId xmlns:p14="http://schemas.microsoft.com/office/powerpoint/2010/main" val="935219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26B22-529C-4C13-9BAF-EFC8B485FBBB}"/>
              </a:ext>
            </a:extLst>
          </p:cNvPr>
          <p:cNvSpPr>
            <a:spLocks noGrp="1"/>
          </p:cNvSpPr>
          <p:nvPr>
            <p:ph type="title"/>
          </p:nvPr>
        </p:nvSpPr>
        <p:spPr/>
        <p:txBody>
          <a:bodyPr/>
          <a:lstStyle/>
          <a:p>
            <a:r>
              <a:rPr lang="en-US" dirty="0"/>
              <a:t>Activities for consideration 2</a:t>
            </a:r>
            <a:endParaRPr lang="en-AU" dirty="0"/>
          </a:p>
        </p:txBody>
      </p:sp>
      <p:sp>
        <p:nvSpPr>
          <p:cNvPr id="3" name="Content Placeholder 2">
            <a:extLst>
              <a:ext uri="{FF2B5EF4-FFF2-40B4-BE49-F238E27FC236}">
                <a16:creationId xmlns:a16="http://schemas.microsoft.com/office/drawing/2014/main" id="{C096047C-9D22-45F7-94F0-0DFD4CC4C055}"/>
              </a:ext>
            </a:extLst>
          </p:cNvPr>
          <p:cNvSpPr>
            <a:spLocks noGrp="1"/>
          </p:cNvSpPr>
          <p:nvPr>
            <p:ph idx="1"/>
          </p:nvPr>
        </p:nvSpPr>
        <p:spPr/>
        <p:txBody>
          <a:bodyPr/>
          <a:lstStyle/>
          <a:p>
            <a:r>
              <a:rPr lang="en-US" dirty="0"/>
              <a:t>Create an acknowledgement jar to comment on other people’s positive work commitment.</a:t>
            </a:r>
          </a:p>
          <a:p>
            <a:r>
              <a:rPr lang="en-US" dirty="0"/>
              <a:t>Send an inspirational quote or story of the week for perusal, promote positiveness.</a:t>
            </a:r>
          </a:p>
          <a:p>
            <a:r>
              <a:rPr lang="en-US" dirty="0"/>
              <a:t>Work with management to support training and personal development courses as part of your performance review program.</a:t>
            </a:r>
            <a:endParaRPr lang="en-AU" dirty="0"/>
          </a:p>
        </p:txBody>
      </p:sp>
    </p:spTree>
    <p:extLst>
      <p:ext uri="{BB962C8B-B14F-4D97-AF65-F5344CB8AC3E}">
        <p14:creationId xmlns:p14="http://schemas.microsoft.com/office/powerpoint/2010/main" val="42060581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331B2-CA89-4473-ADEA-03C774E8B8AF}"/>
              </a:ext>
            </a:extLst>
          </p:cNvPr>
          <p:cNvSpPr>
            <a:spLocks noGrp="1"/>
          </p:cNvSpPr>
          <p:nvPr>
            <p:ph type="title"/>
          </p:nvPr>
        </p:nvSpPr>
        <p:spPr/>
        <p:txBody>
          <a:bodyPr/>
          <a:lstStyle/>
          <a:p>
            <a:r>
              <a:rPr lang="en-US" dirty="0"/>
              <a:t>Activities for consideration 3</a:t>
            </a:r>
            <a:endParaRPr lang="en-AU" dirty="0"/>
          </a:p>
        </p:txBody>
      </p:sp>
      <p:sp>
        <p:nvSpPr>
          <p:cNvPr id="3" name="Content Placeholder 2">
            <a:extLst>
              <a:ext uri="{FF2B5EF4-FFF2-40B4-BE49-F238E27FC236}">
                <a16:creationId xmlns:a16="http://schemas.microsoft.com/office/drawing/2014/main" id="{859F175A-0D3F-455B-AB32-D3DBD0D014E5}"/>
              </a:ext>
            </a:extLst>
          </p:cNvPr>
          <p:cNvSpPr>
            <a:spLocks noGrp="1"/>
          </p:cNvSpPr>
          <p:nvPr>
            <p:ph idx="1"/>
          </p:nvPr>
        </p:nvSpPr>
        <p:spPr/>
        <p:txBody>
          <a:bodyPr/>
          <a:lstStyle/>
          <a:p>
            <a:r>
              <a:rPr lang="en-US" dirty="0"/>
              <a:t>No talk day, ban meetings for one morning a week to let everyone concentrate on work.</a:t>
            </a:r>
          </a:p>
          <a:p>
            <a:r>
              <a:rPr lang="en-US" dirty="0"/>
              <a:t>Project time- set a specific time period each week for people to spend away from the coalface say 5% to work on projects or improvements in work practices.</a:t>
            </a:r>
          </a:p>
          <a:p>
            <a:r>
              <a:rPr lang="en-US" dirty="0"/>
              <a:t>Reward your most loyal employees with tenure awards.</a:t>
            </a:r>
            <a:endParaRPr lang="en-AU" dirty="0"/>
          </a:p>
        </p:txBody>
      </p:sp>
    </p:spTree>
    <p:extLst>
      <p:ext uri="{BB962C8B-B14F-4D97-AF65-F5344CB8AC3E}">
        <p14:creationId xmlns:p14="http://schemas.microsoft.com/office/powerpoint/2010/main" val="266013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073D0-A3C1-4922-83FA-674AE9D5363F}"/>
              </a:ext>
            </a:extLst>
          </p:cNvPr>
          <p:cNvSpPr>
            <a:spLocks noGrp="1"/>
          </p:cNvSpPr>
          <p:nvPr>
            <p:ph type="title"/>
          </p:nvPr>
        </p:nvSpPr>
        <p:spPr/>
        <p:txBody>
          <a:bodyPr/>
          <a:lstStyle/>
          <a:p>
            <a:r>
              <a:rPr lang="en-US" dirty="0"/>
              <a:t>Activities for consideration 4</a:t>
            </a:r>
            <a:endParaRPr lang="en-AU" dirty="0"/>
          </a:p>
        </p:txBody>
      </p:sp>
      <p:sp>
        <p:nvSpPr>
          <p:cNvPr id="3" name="Content Placeholder 2">
            <a:extLst>
              <a:ext uri="{FF2B5EF4-FFF2-40B4-BE49-F238E27FC236}">
                <a16:creationId xmlns:a16="http://schemas.microsoft.com/office/drawing/2014/main" id="{4E76C45A-C7B1-4853-AAA0-2981E8A658C4}"/>
              </a:ext>
            </a:extLst>
          </p:cNvPr>
          <p:cNvSpPr>
            <a:spLocks noGrp="1"/>
          </p:cNvSpPr>
          <p:nvPr>
            <p:ph idx="1"/>
          </p:nvPr>
        </p:nvSpPr>
        <p:spPr/>
        <p:txBody>
          <a:bodyPr/>
          <a:lstStyle/>
          <a:p>
            <a:r>
              <a:rPr lang="en-US" dirty="0"/>
              <a:t>Encourage people to take a break and go for a walk when frustrating or difficult situations have been dealt with.</a:t>
            </a:r>
          </a:p>
          <a:p>
            <a:r>
              <a:rPr lang="en-US" dirty="0"/>
              <a:t>Develop a designated morning tea/coffee time for staff to have a break and chat.</a:t>
            </a:r>
          </a:p>
          <a:p>
            <a:r>
              <a:rPr lang="en-US" dirty="0"/>
              <a:t>Implement an employee referral program.</a:t>
            </a:r>
          </a:p>
          <a:p>
            <a:r>
              <a:rPr lang="en-US" dirty="0"/>
              <a:t>Have a costume themed day to have a bit of fun in the workplace.</a:t>
            </a:r>
            <a:endParaRPr lang="en-AU" dirty="0"/>
          </a:p>
        </p:txBody>
      </p:sp>
    </p:spTree>
    <p:extLst>
      <p:ext uri="{BB962C8B-B14F-4D97-AF65-F5344CB8AC3E}">
        <p14:creationId xmlns:p14="http://schemas.microsoft.com/office/powerpoint/2010/main" val="5868624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FB3CF-449A-439A-97A8-0362C2C51C7F}"/>
              </a:ext>
            </a:extLst>
          </p:cNvPr>
          <p:cNvSpPr>
            <a:spLocks noGrp="1"/>
          </p:cNvSpPr>
          <p:nvPr>
            <p:ph type="title"/>
          </p:nvPr>
        </p:nvSpPr>
        <p:spPr/>
        <p:txBody>
          <a:bodyPr/>
          <a:lstStyle/>
          <a:p>
            <a:r>
              <a:rPr lang="en-US" dirty="0"/>
              <a:t>Activities for consideration 5</a:t>
            </a:r>
            <a:endParaRPr lang="en-AU" dirty="0"/>
          </a:p>
        </p:txBody>
      </p:sp>
      <p:sp>
        <p:nvSpPr>
          <p:cNvPr id="3" name="Content Placeholder 2">
            <a:extLst>
              <a:ext uri="{FF2B5EF4-FFF2-40B4-BE49-F238E27FC236}">
                <a16:creationId xmlns:a16="http://schemas.microsoft.com/office/drawing/2014/main" id="{1BC30872-AAB4-409D-B2C8-76F1C28C6B38}"/>
              </a:ext>
            </a:extLst>
          </p:cNvPr>
          <p:cNvSpPr>
            <a:spLocks noGrp="1"/>
          </p:cNvSpPr>
          <p:nvPr>
            <p:ph idx="1"/>
          </p:nvPr>
        </p:nvSpPr>
        <p:spPr/>
        <p:txBody>
          <a:bodyPr/>
          <a:lstStyle/>
          <a:p>
            <a:r>
              <a:rPr lang="en-US" dirty="0"/>
              <a:t>Offer some free things for staff when reaching goals such as movie tickets.</a:t>
            </a:r>
          </a:p>
          <a:p>
            <a:r>
              <a:rPr lang="en-US" dirty="0"/>
              <a:t>Build a staff recreation room where work talk is off limits and set up a games area or other activities for staff to unwind and relax for short periods.</a:t>
            </a:r>
          </a:p>
          <a:p>
            <a:r>
              <a:rPr lang="en-US" dirty="0"/>
              <a:t>Have adequate shower resources on site so that staff can participate in exercise.</a:t>
            </a:r>
            <a:endParaRPr lang="en-AU" dirty="0"/>
          </a:p>
        </p:txBody>
      </p:sp>
    </p:spTree>
    <p:extLst>
      <p:ext uri="{BB962C8B-B14F-4D97-AF65-F5344CB8AC3E}">
        <p14:creationId xmlns:p14="http://schemas.microsoft.com/office/powerpoint/2010/main" val="101727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AFCA4-CC74-4FC2-995A-73EB40494AC3}"/>
              </a:ext>
            </a:extLst>
          </p:cNvPr>
          <p:cNvSpPr>
            <a:spLocks noGrp="1"/>
          </p:cNvSpPr>
          <p:nvPr>
            <p:ph type="title"/>
          </p:nvPr>
        </p:nvSpPr>
        <p:spPr/>
        <p:txBody>
          <a:bodyPr/>
          <a:lstStyle/>
          <a:p>
            <a:r>
              <a:rPr lang="en-US" dirty="0"/>
              <a:t>Activities for consideration 6</a:t>
            </a:r>
            <a:endParaRPr lang="en-AU" dirty="0"/>
          </a:p>
        </p:txBody>
      </p:sp>
      <p:sp>
        <p:nvSpPr>
          <p:cNvPr id="3" name="Content Placeholder 2">
            <a:extLst>
              <a:ext uri="{FF2B5EF4-FFF2-40B4-BE49-F238E27FC236}">
                <a16:creationId xmlns:a16="http://schemas.microsoft.com/office/drawing/2014/main" id="{D128F795-644E-431D-BFCC-7964E8D8483B}"/>
              </a:ext>
            </a:extLst>
          </p:cNvPr>
          <p:cNvSpPr>
            <a:spLocks noGrp="1"/>
          </p:cNvSpPr>
          <p:nvPr>
            <p:ph idx="1"/>
          </p:nvPr>
        </p:nvSpPr>
        <p:spPr/>
        <p:txBody>
          <a:bodyPr/>
          <a:lstStyle/>
          <a:p>
            <a:r>
              <a:rPr lang="en-US" dirty="0"/>
              <a:t>Celebrate a made-up holiday at work.</a:t>
            </a:r>
          </a:p>
          <a:p>
            <a:r>
              <a:rPr lang="en-US" dirty="0"/>
              <a:t>Celebrate work milestones and anniversaries.</a:t>
            </a:r>
          </a:p>
          <a:p>
            <a:r>
              <a:rPr lang="en-US" dirty="0"/>
              <a:t>Give staff an extra day off before Christmas.</a:t>
            </a:r>
          </a:p>
          <a:p>
            <a:r>
              <a:rPr lang="en-US" dirty="0"/>
              <a:t>Allow staff to have some time off on their birthday.</a:t>
            </a:r>
          </a:p>
          <a:p>
            <a:r>
              <a:rPr lang="en-US" dirty="0"/>
              <a:t>If practicable have an office pet friendly day.</a:t>
            </a:r>
          </a:p>
          <a:p>
            <a:r>
              <a:rPr lang="en-US" dirty="0"/>
              <a:t>Increase your people’s profile.</a:t>
            </a:r>
            <a:endParaRPr lang="en-AU" dirty="0"/>
          </a:p>
        </p:txBody>
      </p:sp>
    </p:spTree>
    <p:extLst>
      <p:ext uri="{BB962C8B-B14F-4D97-AF65-F5344CB8AC3E}">
        <p14:creationId xmlns:p14="http://schemas.microsoft.com/office/powerpoint/2010/main" val="2825864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0E061-3937-4F00-B971-64F4DE2CA2BD}"/>
              </a:ext>
            </a:extLst>
          </p:cNvPr>
          <p:cNvSpPr>
            <a:spLocks noGrp="1"/>
          </p:cNvSpPr>
          <p:nvPr>
            <p:ph type="title"/>
          </p:nvPr>
        </p:nvSpPr>
        <p:spPr/>
        <p:txBody>
          <a:bodyPr/>
          <a:lstStyle/>
          <a:p>
            <a:r>
              <a:rPr lang="en-US" dirty="0"/>
              <a:t>The Law and Best Practice</a:t>
            </a:r>
            <a:endParaRPr lang="en-AU" dirty="0"/>
          </a:p>
        </p:txBody>
      </p:sp>
      <p:sp>
        <p:nvSpPr>
          <p:cNvPr id="3" name="Content Placeholder 2">
            <a:extLst>
              <a:ext uri="{FF2B5EF4-FFF2-40B4-BE49-F238E27FC236}">
                <a16:creationId xmlns:a16="http://schemas.microsoft.com/office/drawing/2014/main" id="{4B5DB6FD-0BA1-4211-84E4-5E3584059068}"/>
              </a:ext>
            </a:extLst>
          </p:cNvPr>
          <p:cNvSpPr>
            <a:spLocks noGrp="1"/>
          </p:cNvSpPr>
          <p:nvPr>
            <p:ph idx="1"/>
          </p:nvPr>
        </p:nvSpPr>
        <p:spPr/>
        <p:txBody>
          <a:bodyPr>
            <a:normAutofit fontScale="92500" lnSpcReduction="20000"/>
          </a:bodyPr>
          <a:lstStyle/>
          <a:p>
            <a:r>
              <a:rPr lang="en-US" dirty="0"/>
              <a:t>Under Australian Legislation employers must take all reasonable steps to protect people against risks to their physical and mental health.</a:t>
            </a:r>
          </a:p>
          <a:p>
            <a:r>
              <a:rPr lang="en-US" dirty="0"/>
              <a:t>Although there is nothing compulsory about developing a wellness program it can be a key initiative in both employee and volunteer attraction and retention.</a:t>
            </a:r>
          </a:p>
          <a:p>
            <a:r>
              <a:rPr lang="en-US" dirty="0"/>
              <a:t>It can also form a dual purpose of providing advice and guidance to members on how to cope with the stress and expectations of the workplace.</a:t>
            </a:r>
            <a:endParaRPr lang="en-AU" dirty="0"/>
          </a:p>
        </p:txBody>
      </p:sp>
    </p:spTree>
    <p:extLst>
      <p:ext uri="{BB962C8B-B14F-4D97-AF65-F5344CB8AC3E}">
        <p14:creationId xmlns:p14="http://schemas.microsoft.com/office/powerpoint/2010/main" val="12308031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EC268-D28D-4A70-B82E-CF1D10B0C473}"/>
              </a:ext>
            </a:extLst>
          </p:cNvPr>
          <p:cNvSpPr>
            <a:spLocks noGrp="1"/>
          </p:cNvSpPr>
          <p:nvPr>
            <p:ph type="title"/>
          </p:nvPr>
        </p:nvSpPr>
        <p:spPr/>
        <p:txBody>
          <a:bodyPr/>
          <a:lstStyle/>
          <a:p>
            <a:r>
              <a:rPr lang="en-US" dirty="0"/>
              <a:t>Activities for consideration 7</a:t>
            </a:r>
            <a:endParaRPr lang="en-AU" dirty="0"/>
          </a:p>
        </p:txBody>
      </p:sp>
      <p:sp>
        <p:nvSpPr>
          <p:cNvPr id="3" name="Content Placeholder 2">
            <a:extLst>
              <a:ext uri="{FF2B5EF4-FFF2-40B4-BE49-F238E27FC236}">
                <a16:creationId xmlns:a16="http://schemas.microsoft.com/office/drawing/2014/main" id="{6EA12350-5C9E-42DC-8029-59296DD3FDEC}"/>
              </a:ext>
            </a:extLst>
          </p:cNvPr>
          <p:cNvSpPr>
            <a:spLocks noGrp="1"/>
          </p:cNvSpPr>
          <p:nvPr>
            <p:ph idx="1"/>
          </p:nvPr>
        </p:nvSpPr>
        <p:spPr/>
        <p:txBody>
          <a:bodyPr/>
          <a:lstStyle/>
          <a:p>
            <a:r>
              <a:rPr lang="en-US" dirty="0"/>
              <a:t>Turn traditional meetings into walking meetings or walk to a park to hold a meeting.</a:t>
            </a:r>
          </a:p>
          <a:p>
            <a:r>
              <a:rPr lang="en-US" dirty="0"/>
              <a:t>Host a day or weeklong event and invite professional allied health professionals to deliver advice and information.</a:t>
            </a:r>
          </a:p>
          <a:p>
            <a:r>
              <a:rPr lang="en-US" dirty="0"/>
              <a:t>Appoint a wellness “champion“ within the organisation.</a:t>
            </a:r>
            <a:endParaRPr lang="en-AU" dirty="0"/>
          </a:p>
        </p:txBody>
      </p:sp>
    </p:spTree>
    <p:extLst>
      <p:ext uri="{BB962C8B-B14F-4D97-AF65-F5344CB8AC3E}">
        <p14:creationId xmlns:p14="http://schemas.microsoft.com/office/powerpoint/2010/main" val="18499597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D36A4-416A-4D4B-9DE7-9415B3AC5CAD}"/>
              </a:ext>
            </a:extLst>
          </p:cNvPr>
          <p:cNvSpPr>
            <a:spLocks noGrp="1"/>
          </p:cNvSpPr>
          <p:nvPr>
            <p:ph type="title"/>
          </p:nvPr>
        </p:nvSpPr>
        <p:spPr/>
        <p:txBody>
          <a:bodyPr/>
          <a:lstStyle/>
          <a:p>
            <a:r>
              <a:rPr lang="en-US" dirty="0"/>
              <a:t>Activities for consideration 8</a:t>
            </a:r>
            <a:endParaRPr lang="en-AU" dirty="0"/>
          </a:p>
        </p:txBody>
      </p:sp>
      <p:sp>
        <p:nvSpPr>
          <p:cNvPr id="3" name="Content Placeholder 2">
            <a:extLst>
              <a:ext uri="{FF2B5EF4-FFF2-40B4-BE49-F238E27FC236}">
                <a16:creationId xmlns:a16="http://schemas.microsoft.com/office/drawing/2014/main" id="{0414C849-B4F3-4B4F-BAC6-A99AB94459A3}"/>
              </a:ext>
            </a:extLst>
          </p:cNvPr>
          <p:cNvSpPr>
            <a:spLocks noGrp="1"/>
          </p:cNvSpPr>
          <p:nvPr>
            <p:ph idx="1"/>
          </p:nvPr>
        </p:nvSpPr>
        <p:spPr/>
        <p:txBody>
          <a:bodyPr/>
          <a:lstStyle/>
          <a:p>
            <a:r>
              <a:rPr lang="en-US" dirty="0"/>
              <a:t>Hand out weekly awards.</a:t>
            </a:r>
          </a:p>
          <a:p>
            <a:r>
              <a:rPr lang="en-US" dirty="0"/>
              <a:t>Incorporate plants and encourage a green office.</a:t>
            </a:r>
          </a:p>
          <a:p>
            <a:r>
              <a:rPr lang="en-US" dirty="0"/>
              <a:t>Promote healthy cooking contests.</a:t>
            </a:r>
          </a:p>
          <a:p>
            <a:r>
              <a:rPr lang="en-US" dirty="0"/>
              <a:t>Have monthly fitness challenges.</a:t>
            </a:r>
          </a:p>
          <a:p>
            <a:r>
              <a:rPr lang="en-US" dirty="0"/>
              <a:t>Participate in the 10,000-step program.</a:t>
            </a:r>
          </a:p>
          <a:p>
            <a:r>
              <a:rPr lang="en-US" dirty="0"/>
              <a:t>Encourage employees to sleep well and have workshops on how to achieve that.</a:t>
            </a:r>
            <a:endParaRPr lang="en-AU" dirty="0"/>
          </a:p>
        </p:txBody>
      </p:sp>
    </p:spTree>
    <p:extLst>
      <p:ext uri="{BB962C8B-B14F-4D97-AF65-F5344CB8AC3E}">
        <p14:creationId xmlns:p14="http://schemas.microsoft.com/office/powerpoint/2010/main" val="12717154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9331F-BB0D-44E6-AE12-9D81791BCE51}"/>
              </a:ext>
            </a:extLst>
          </p:cNvPr>
          <p:cNvSpPr>
            <a:spLocks noGrp="1"/>
          </p:cNvSpPr>
          <p:nvPr>
            <p:ph type="title"/>
          </p:nvPr>
        </p:nvSpPr>
        <p:spPr/>
        <p:txBody>
          <a:bodyPr/>
          <a:lstStyle/>
          <a:p>
            <a:r>
              <a:rPr lang="en-US" dirty="0"/>
              <a:t>Activities for consideration 9</a:t>
            </a:r>
            <a:endParaRPr lang="en-AU" dirty="0"/>
          </a:p>
        </p:txBody>
      </p:sp>
      <p:sp>
        <p:nvSpPr>
          <p:cNvPr id="3" name="Content Placeholder 2">
            <a:extLst>
              <a:ext uri="{FF2B5EF4-FFF2-40B4-BE49-F238E27FC236}">
                <a16:creationId xmlns:a16="http://schemas.microsoft.com/office/drawing/2014/main" id="{499AD41F-CC35-474D-8D17-E073C066CADF}"/>
              </a:ext>
            </a:extLst>
          </p:cNvPr>
          <p:cNvSpPr>
            <a:spLocks noGrp="1"/>
          </p:cNvSpPr>
          <p:nvPr>
            <p:ph idx="1"/>
          </p:nvPr>
        </p:nvSpPr>
        <p:spPr/>
        <p:txBody>
          <a:bodyPr>
            <a:normAutofit fontScale="92500"/>
          </a:bodyPr>
          <a:lstStyle/>
          <a:p>
            <a:r>
              <a:rPr lang="en-US" dirty="0"/>
              <a:t>Have an employee outing morning or day.</a:t>
            </a:r>
          </a:p>
          <a:p>
            <a:r>
              <a:rPr lang="en-US" dirty="0"/>
              <a:t>Have a team scavenger hunt.</a:t>
            </a:r>
          </a:p>
          <a:p>
            <a:r>
              <a:rPr lang="en-US" dirty="0"/>
              <a:t>Encourage walking and people to use stairs.</a:t>
            </a:r>
          </a:p>
          <a:p>
            <a:r>
              <a:rPr lang="en-US" dirty="0"/>
              <a:t>Create a local community sporting team with a supporter's club.</a:t>
            </a:r>
          </a:p>
          <a:p>
            <a:r>
              <a:rPr lang="en-US" dirty="0"/>
              <a:t>Host special days such as Mental Health Monday.</a:t>
            </a:r>
          </a:p>
          <a:p>
            <a:r>
              <a:rPr lang="en-US" dirty="0"/>
              <a:t>Help combat eye and posture strain by having sit stand desks and training in office ergonomics.</a:t>
            </a:r>
          </a:p>
          <a:p>
            <a:endParaRPr lang="en-US" dirty="0"/>
          </a:p>
        </p:txBody>
      </p:sp>
    </p:spTree>
    <p:extLst>
      <p:ext uri="{BB962C8B-B14F-4D97-AF65-F5344CB8AC3E}">
        <p14:creationId xmlns:p14="http://schemas.microsoft.com/office/powerpoint/2010/main" val="39718365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14206-DA23-4663-9271-277998DFDBDA}"/>
              </a:ext>
            </a:extLst>
          </p:cNvPr>
          <p:cNvSpPr>
            <a:spLocks noGrp="1"/>
          </p:cNvSpPr>
          <p:nvPr>
            <p:ph type="title"/>
          </p:nvPr>
        </p:nvSpPr>
        <p:spPr/>
        <p:txBody>
          <a:bodyPr/>
          <a:lstStyle/>
          <a:p>
            <a:r>
              <a:rPr lang="en-US" dirty="0"/>
              <a:t>Activities for consideration 10</a:t>
            </a:r>
            <a:endParaRPr lang="en-AU" dirty="0"/>
          </a:p>
        </p:txBody>
      </p:sp>
      <p:sp>
        <p:nvSpPr>
          <p:cNvPr id="3" name="Content Placeholder 2">
            <a:extLst>
              <a:ext uri="{FF2B5EF4-FFF2-40B4-BE49-F238E27FC236}">
                <a16:creationId xmlns:a16="http://schemas.microsoft.com/office/drawing/2014/main" id="{D324CBFE-387C-4B41-B1C6-013312D1BD47}"/>
              </a:ext>
            </a:extLst>
          </p:cNvPr>
          <p:cNvSpPr>
            <a:spLocks noGrp="1"/>
          </p:cNvSpPr>
          <p:nvPr>
            <p:ph idx="1"/>
          </p:nvPr>
        </p:nvSpPr>
        <p:spPr/>
        <p:txBody>
          <a:bodyPr/>
          <a:lstStyle/>
          <a:p>
            <a:r>
              <a:rPr lang="en-US" dirty="0"/>
              <a:t>Avoiding offering unhealthy snacks.</a:t>
            </a:r>
          </a:p>
          <a:p>
            <a:r>
              <a:rPr lang="en-US" dirty="0"/>
              <a:t>Have fruit bowls available and water coolers.</a:t>
            </a:r>
          </a:p>
          <a:p>
            <a:r>
              <a:rPr lang="en-US" dirty="0"/>
              <a:t>Provide smoking and drug prevention or cessation sessions.</a:t>
            </a:r>
          </a:p>
          <a:p>
            <a:r>
              <a:rPr lang="en-US" dirty="0"/>
              <a:t>Order in lunch for the office sometimes.</a:t>
            </a:r>
          </a:p>
          <a:p>
            <a:r>
              <a:rPr lang="en-US" dirty="0"/>
              <a:t>These are just a few suggestions linked primarily to those with limited resources.</a:t>
            </a:r>
          </a:p>
          <a:p>
            <a:endParaRPr lang="en-AU" dirty="0"/>
          </a:p>
        </p:txBody>
      </p:sp>
    </p:spTree>
    <p:extLst>
      <p:ext uri="{BB962C8B-B14F-4D97-AF65-F5344CB8AC3E}">
        <p14:creationId xmlns:p14="http://schemas.microsoft.com/office/powerpoint/2010/main" val="34841940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47E8F-A5D4-42C5-8424-B0F5721BB41E}"/>
              </a:ext>
            </a:extLst>
          </p:cNvPr>
          <p:cNvSpPr>
            <a:spLocks noGrp="1"/>
          </p:cNvSpPr>
          <p:nvPr>
            <p:ph type="title"/>
          </p:nvPr>
        </p:nvSpPr>
        <p:spPr/>
        <p:txBody>
          <a:bodyPr/>
          <a:lstStyle/>
          <a:p>
            <a:r>
              <a:rPr lang="en-US" dirty="0"/>
              <a:t>Statistics</a:t>
            </a:r>
            <a:endParaRPr lang="en-AU" dirty="0"/>
          </a:p>
        </p:txBody>
      </p:sp>
      <p:sp>
        <p:nvSpPr>
          <p:cNvPr id="3" name="Content Placeholder 2">
            <a:extLst>
              <a:ext uri="{FF2B5EF4-FFF2-40B4-BE49-F238E27FC236}">
                <a16:creationId xmlns:a16="http://schemas.microsoft.com/office/drawing/2014/main" id="{12D77496-C666-49B7-81D6-0AB1CFA6046E}"/>
              </a:ext>
            </a:extLst>
          </p:cNvPr>
          <p:cNvSpPr>
            <a:spLocks noGrp="1"/>
          </p:cNvSpPr>
          <p:nvPr>
            <p:ph idx="1"/>
          </p:nvPr>
        </p:nvSpPr>
        <p:spPr/>
        <p:txBody>
          <a:bodyPr>
            <a:normAutofit lnSpcReduction="10000"/>
          </a:bodyPr>
          <a:lstStyle/>
          <a:p>
            <a:r>
              <a:rPr lang="en-US" dirty="0"/>
              <a:t>52% of U.S. companies offer wellness programs.</a:t>
            </a:r>
          </a:p>
          <a:p>
            <a:r>
              <a:rPr lang="en-US" dirty="0"/>
              <a:t>72% of employers saw a reduction in healthcare costs after implementing a wellness program.</a:t>
            </a:r>
          </a:p>
          <a:p>
            <a:r>
              <a:rPr lang="en-US" dirty="0"/>
              <a:t>The average return on investment (ROI) for employee wellness programs is six-to-one.</a:t>
            </a:r>
          </a:p>
          <a:p>
            <a:r>
              <a:rPr lang="en-US" dirty="0"/>
              <a:t>Wellness Programs can reduce absenteeism by 14-19%.</a:t>
            </a:r>
            <a:endParaRPr lang="en-AU" dirty="0"/>
          </a:p>
        </p:txBody>
      </p:sp>
    </p:spTree>
    <p:extLst>
      <p:ext uri="{BB962C8B-B14F-4D97-AF65-F5344CB8AC3E}">
        <p14:creationId xmlns:p14="http://schemas.microsoft.com/office/powerpoint/2010/main" val="2231115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70DCD-EC77-4769-B60C-85D6704A52A7}"/>
              </a:ext>
            </a:extLst>
          </p:cNvPr>
          <p:cNvSpPr>
            <a:spLocks noGrp="1"/>
          </p:cNvSpPr>
          <p:nvPr>
            <p:ph type="title"/>
          </p:nvPr>
        </p:nvSpPr>
        <p:spPr/>
        <p:txBody>
          <a:bodyPr/>
          <a:lstStyle/>
          <a:p>
            <a:r>
              <a:rPr lang="en-US" dirty="0"/>
              <a:t>Statistics 2</a:t>
            </a:r>
            <a:endParaRPr lang="en-AU" dirty="0"/>
          </a:p>
        </p:txBody>
      </p:sp>
      <p:sp>
        <p:nvSpPr>
          <p:cNvPr id="3" name="Content Placeholder 2">
            <a:extLst>
              <a:ext uri="{FF2B5EF4-FFF2-40B4-BE49-F238E27FC236}">
                <a16:creationId xmlns:a16="http://schemas.microsoft.com/office/drawing/2014/main" id="{8311C06C-D434-4BD8-A4D9-AD9AD6DD0702}"/>
              </a:ext>
            </a:extLst>
          </p:cNvPr>
          <p:cNvSpPr>
            <a:spLocks noGrp="1"/>
          </p:cNvSpPr>
          <p:nvPr>
            <p:ph idx="1"/>
          </p:nvPr>
        </p:nvSpPr>
        <p:spPr/>
        <p:txBody>
          <a:bodyPr/>
          <a:lstStyle/>
          <a:p>
            <a:r>
              <a:rPr lang="en-US" dirty="0"/>
              <a:t>57% of workers with high health risks became low risk after completing a work-provided exercise program.</a:t>
            </a:r>
          </a:p>
          <a:p>
            <a:r>
              <a:rPr lang="en-US" dirty="0"/>
              <a:t>Over 89% of employees whose employers are engaged in their wellness say they enjoy their work.</a:t>
            </a:r>
          </a:p>
          <a:p>
            <a:r>
              <a:rPr lang="en-US" dirty="0"/>
              <a:t>83% of large companies offer wellness programs, 58% of small companies offer them.</a:t>
            </a:r>
            <a:endParaRPr lang="en-AU" dirty="0"/>
          </a:p>
        </p:txBody>
      </p:sp>
    </p:spTree>
    <p:extLst>
      <p:ext uri="{BB962C8B-B14F-4D97-AF65-F5344CB8AC3E}">
        <p14:creationId xmlns:p14="http://schemas.microsoft.com/office/powerpoint/2010/main" val="22943622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4BF58-832B-4594-9046-68DA1FDC216E}"/>
              </a:ext>
            </a:extLst>
          </p:cNvPr>
          <p:cNvSpPr>
            <a:spLocks noGrp="1"/>
          </p:cNvSpPr>
          <p:nvPr>
            <p:ph type="title"/>
          </p:nvPr>
        </p:nvSpPr>
        <p:spPr/>
        <p:txBody>
          <a:bodyPr/>
          <a:lstStyle/>
          <a:p>
            <a:r>
              <a:rPr lang="en-US" dirty="0"/>
              <a:t>Statistics 3</a:t>
            </a:r>
            <a:endParaRPr lang="en-AU" dirty="0"/>
          </a:p>
        </p:txBody>
      </p:sp>
      <p:sp>
        <p:nvSpPr>
          <p:cNvPr id="3" name="Content Placeholder 2">
            <a:extLst>
              <a:ext uri="{FF2B5EF4-FFF2-40B4-BE49-F238E27FC236}">
                <a16:creationId xmlns:a16="http://schemas.microsoft.com/office/drawing/2014/main" id="{90BCE9C7-9AD9-4EA2-B4FA-C0583FF2E532}"/>
              </a:ext>
            </a:extLst>
          </p:cNvPr>
          <p:cNvSpPr>
            <a:spLocks noGrp="1"/>
          </p:cNvSpPr>
          <p:nvPr>
            <p:ph idx="1"/>
          </p:nvPr>
        </p:nvSpPr>
        <p:spPr/>
        <p:txBody>
          <a:bodyPr>
            <a:normAutofit fontScale="77500" lnSpcReduction="20000"/>
          </a:bodyPr>
          <a:lstStyle/>
          <a:p>
            <a:r>
              <a:rPr lang="en-US" dirty="0"/>
              <a:t>Popular Programs by popularity</a:t>
            </a:r>
          </a:p>
          <a:p>
            <a:r>
              <a:rPr lang="en-US" dirty="0"/>
              <a:t>General Wellness.</a:t>
            </a:r>
          </a:p>
          <a:p>
            <a:r>
              <a:rPr lang="en-US" dirty="0"/>
              <a:t>Onsite Flu vaccinations.</a:t>
            </a:r>
          </a:p>
          <a:p>
            <a:r>
              <a:rPr lang="en-US" dirty="0"/>
              <a:t>Tobacco cessation.</a:t>
            </a:r>
          </a:p>
          <a:p>
            <a:r>
              <a:rPr lang="en-US" dirty="0"/>
              <a:t>Health risk assessments.</a:t>
            </a:r>
          </a:p>
          <a:p>
            <a:r>
              <a:rPr lang="en-US" dirty="0"/>
              <a:t>Reward for completing programs.</a:t>
            </a:r>
          </a:p>
          <a:p>
            <a:r>
              <a:rPr lang="en-US" dirty="0"/>
              <a:t>Weight Loss.</a:t>
            </a:r>
          </a:p>
          <a:p>
            <a:r>
              <a:rPr lang="en-US" dirty="0"/>
              <a:t>Stress Management.</a:t>
            </a:r>
          </a:p>
          <a:p>
            <a:r>
              <a:rPr lang="en-US" dirty="0"/>
              <a:t>Preventative.</a:t>
            </a:r>
          </a:p>
          <a:p>
            <a:r>
              <a:rPr lang="en-US" dirty="0"/>
              <a:t>Personal or life coaching.</a:t>
            </a:r>
          </a:p>
          <a:p>
            <a:r>
              <a:rPr lang="en-US" dirty="0"/>
              <a:t>Meditation.</a:t>
            </a:r>
          </a:p>
          <a:p>
            <a:endParaRPr lang="en-AU" dirty="0"/>
          </a:p>
        </p:txBody>
      </p:sp>
    </p:spTree>
    <p:extLst>
      <p:ext uri="{BB962C8B-B14F-4D97-AF65-F5344CB8AC3E}">
        <p14:creationId xmlns:p14="http://schemas.microsoft.com/office/powerpoint/2010/main" val="37460332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2DF66-DE2F-44B0-8232-1B74B77FC5D4}"/>
              </a:ext>
            </a:extLst>
          </p:cNvPr>
          <p:cNvSpPr>
            <a:spLocks noGrp="1"/>
          </p:cNvSpPr>
          <p:nvPr>
            <p:ph type="title"/>
          </p:nvPr>
        </p:nvSpPr>
        <p:spPr/>
        <p:txBody>
          <a:bodyPr/>
          <a:lstStyle/>
          <a:p>
            <a:r>
              <a:rPr lang="en-US" dirty="0"/>
              <a:t>How to get started</a:t>
            </a:r>
            <a:endParaRPr lang="en-AU" dirty="0"/>
          </a:p>
        </p:txBody>
      </p:sp>
      <p:sp>
        <p:nvSpPr>
          <p:cNvPr id="3" name="Content Placeholder 2">
            <a:extLst>
              <a:ext uri="{FF2B5EF4-FFF2-40B4-BE49-F238E27FC236}">
                <a16:creationId xmlns:a16="http://schemas.microsoft.com/office/drawing/2014/main" id="{E4D9299E-4FFE-4DD2-8C41-A257A5A475BA}"/>
              </a:ext>
            </a:extLst>
          </p:cNvPr>
          <p:cNvSpPr>
            <a:spLocks noGrp="1"/>
          </p:cNvSpPr>
          <p:nvPr>
            <p:ph idx="1"/>
          </p:nvPr>
        </p:nvSpPr>
        <p:spPr/>
        <p:txBody>
          <a:bodyPr>
            <a:normAutofit lnSpcReduction="10000"/>
          </a:bodyPr>
          <a:lstStyle/>
          <a:p>
            <a:r>
              <a:rPr lang="en-US" dirty="0"/>
              <a:t>Firstly, you need to obtain management support.</a:t>
            </a:r>
          </a:p>
          <a:p>
            <a:r>
              <a:rPr lang="en-US" dirty="0"/>
              <a:t>Why should management provide that to you.</a:t>
            </a:r>
          </a:p>
          <a:p>
            <a:r>
              <a:rPr lang="en-US" dirty="0"/>
              <a:t>For 25% of employers the top goal is increased productivity.</a:t>
            </a:r>
          </a:p>
          <a:p>
            <a:r>
              <a:rPr lang="en-US" dirty="0"/>
              <a:t>63% of companies offering a wellness program reported an increase in financial sustainability and growth.</a:t>
            </a:r>
          </a:p>
          <a:p>
            <a:r>
              <a:rPr lang="en-US" dirty="0"/>
              <a:t>60% reduced their health care costs.</a:t>
            </a:r>
            <a:endParaRPr lang="en-AU" dirty="0"/>
          </a:p>
        </p:txBody>
      </p:sp>
    </p:spTree>
    <p:extLst>
      <p:ext uri="{BB962C8B-B14F-4D97-AF65-F5344CB8AC3E}">
        <p14:creationId xmlns:p14="http://schemas.microsoft.com/office/powerpoint/2010/main" val="12102687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20142-F510-42C1-8361-C3DB50A98CE0}"/>
              </a:ext>
            </a:extLst>
          </p:cNvPr>
          <p:cNvSpPr>
            <a:spLocks noGrp="1"/>
          </p:cNvSpPr>
          <p:nvPr>
            <p:ph type="title"/>
          </p:nvPr>
        </p:nvSpPr>
        <p:spPr/>
        <p:txBody>
          <a:bodyPr/>
          <a:lstStyle/>
          <a:p>
            <a:r>
              <a:rPr lang="en-US" dirty="0"/>
              <a:t>Summary</a:t>
            </a:r>
            <a:endParaRPr lang="en-AU" dirty="0"/>
          </a:p>
        </p:txBody>
      </p:sp>
      <p:sp>
        <p:nvSpPr>
          <p:cNvPr id="3" name="Content Placeholder 2">
            <a:extLst>
              <a:ext uri="{FF2B5EF4-FFF2-40B4-BE49-F238E27FC236}">
                <a16:creationId xmlns:a16="http://schemas.microsoft.com/office/drawing/2014/main" id="{2FFE6856-6DA6-479D-9C48-98F1C396EB7E}"/>
              </a:ext>
            </a:extLst>
          </p:cNvPr>
          <p:cNvSpPr>
            <a:spLocks noGrp="1"/>
          </p:cNvSpPr>
          <p:nvPr>
            <p:ph idx="1"/>
          </p:nvPr>
        </p:nvSpPr>
        <p:spPr/>
        <p:txBody>
          <a:bodyPr>
            <a:normAutofit fontScale="92500"/>
          </a:bodyPr>
          <a:lstStyle/>
          <a:p>
            <a:r>
              <a:rPr lang="en-US" dirty="0"/>
              <a:t>This presentation has been targeted at a beginner level to implement a wellness program.</a:t>
            </a:r>
          </a:p>
          <a:p>
            <a:r>
              <a:rPr lang="en-US" dirty="0"/>
              <a:t>Community Management Solutions can help and assist you in the development of a program.</a:t>
            </a:r>
          </a:p>
          <a:p>
            <a:r>
              <a:rPr lang="en-US" dirty="0"/>
              <a:t>Thank  you for attending today as always, your membership is greatly appreciated, and we sincerely wish you all the best in implementing your own wellness program.</a:t>
            </a:r>
          </a:p>
          <a:p>
            <a:endParaRPr lang="en-AU" dirty="0"/>
          </a:p>
        </p:txBody>
      </p:sp>
    </p:spTree>
    <p:extLst>
      <p:ext uri="{BB962C8B-B14F-4D97-AF65-F5344CB8AC3E}">
        <p14:creationId xmlns:p14="http://schemas.microsoft.com/office/powerpoint/2010/main" val="1464256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6E0D6-97E7-431C-9C94-9C5EED8F0DE3}"/>
              </a:ext>
            </a:extLst>
          </p:cNvPr>
          <p:cNvSpPr>
            <a:spLocks noGrp="1"/>
          </p:cNvSpPr>
          <p:nvPr>
            <p:ph type="title"/>
          </p:nvPr>
        </p:nvSpPr>
        <p:spPr/>
        <p:txBody>
          <a:bodyPr/>
          <a:lstStyle/>
          <a:p>
            <a:r>
              <a:rPr lang="en-US" dirty="0"/>
              <a:t>Benefits of Wellness Programs</a:t>
            </a:r>
            <a:endParaRPr lang="en-AU" dirty="0"/>
          </a:p>
        </p:txBody>
      </p:sp>
      <p:sp>
        <p:nvSpPr>
          <p:cNvPr id="3" name="Content Placeholder 2">
            <a:extLst>
              <a:ext uri="{FF2B5EF4-FFF2-40B4-BE49-F238E27FC236}">
                <a16:creationId xmlns:a16="http://schemas.microsoft.com/office/drawing/2014/main" id="{6FDC6464-1BA1-4D61-B9A8-859EE4447B52}"/>
              </a:ext>
            </a:extLst>
          </p:cNvPr>
          <p:cNvSpPr>
            <a:spLocks noGrp="1"/>
          </p:cNvSpPr>
          <p:nvPr>
            <p:ph idx="1"/>
          </p:nvPr>
        </p:nvSpPr>
        <p:spPr/>
        <p:txBody>
          <a:bodyPr>
            <a:normAutofit fontScale="92500" lnSpcReduction="20000"/>
          </a:bodyPr>
          <a:lstStyle/>
          <a:p>
            <a:r>
              <a:rPr lang="en-US" dirty="0"/>
              <a:t>More enthusiastic people and increase in morale.</a:t>
            </a:r>
          </a:p>
          <a:p>
            <a:r>
              <a:rPr lang="en-US" dirty="0"/>
              <a:t>Increased staff engagement and more linked to cultural alignment.</a:t>
            </a:r>
          </a:p>
          <a:p>
            <a:r>
              <a:rPr lang="en-US" dirty="0"/>
              <a:t>Increased levels of concentration and focus.</a:t>
            </a:r>
          </a:p>
          <a:p>
            <a:r>
              <a:rPr lang="en-US" dirty="0"/>
              <a:t>Increase in resilience.</a:t>
            </a:r>
          </a:p>
          <a:p>
            <a:r>
              <a:rPr lang="en-US" dirty="0"/>
              <a:t>Appreciation for management.</a:t>
            </a:r>
          </a:p>
          <a:p>
            <a:r>
              <a:rPr lang="en-US" dirty="0"/>
              <a:t>Reduced sick leave.</a:t>
            </a:r>
          </a:p>
          <a:p>
            <a:r>
              <a:rPr lang="en-US" dirty="0"/>
              <a:t>Healthier workforce both physically and mentally.</a:t>
            </a:r>
          </a:p>
          <a:p>
            <a:r>
              <a:rPr lang="en-US" dirty="0"/>
              <a:t>Reduction in stress levels.</a:t>
            </a:r>
          </a:p>
          <a:p>
            <a:r>
              <a:rPr lang="en-US" dirty="0"/>
              <a:t>Reduced staff turnover and recruitment costs.</a:t>
            </a:r>
          </a:p>
          <a:p>
            <a:endParaRPr lang="en-AU" dirty="0"/>
          </a:p>
        </p:txBody>
      </p:sp>
    </p:spTree>
    <p:extLst>
      <p:ext uri="{BB962C8B-B14F-4D97-AF65-F5344CB8AC3E}">
        <p14:creationId xmlns:p14="http://schemas.microsoft.com/office/powerpoint/2010/main" val="2478487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DC54A-02B0-444D-A3E5-9F59BB242EF7}"/>
              </a:ext>
            </a:extLst>
          </p:cNvPr>
          <p:cNvSpPr>
            <a:spLocks noGrp="1"/>
          </p:cNvSpPr>
          <p:nvPr>
            <p:ph type="title"/>
          </p:nvPr>
        </p:nvSpPr>
        <p:spPr/>
        <p:txBody>
          <a:bodyPr/>
          <a:lstStyle/>
          <a:p>
            <a:r>
              <a:rPr lang="en-US" dirty="0"/>
              <a:t>Where do we start</a:t>
            </a:r>
            <a:endParaRPr lang="en-AU" dirty="0"/>
          </a:p>
        </p:txBody>
      </p:sp>
      <p:sp>
        <p:nvSpPr>
          <p:cNvPr id="3" name="Content Placeholder 2">
            <a:extLst>
              <a:ext uri="{FF2B5EF4-FFF2-40B4-BE49-F238E27FC236}">
                <a16:creationId xmlns:a16="http://schemas.microsoft.com/office/drawing/2014/main" id="{BCAC1104-87C9-4628-A652-0C27598F3FF0}"/>
              </a:ext>
            </a:extLst>
          </p:cNvPr>
          <p:cNvSpPr>
            <a:spLocks noGrp="1"/>
          </p:cNvSpPr>
          <p:nvPr>
            <p:ph idx="1"/>
          </p:nvPr>
        </p:nvSpPr>
        <p:spPr/>
        <p:txBody>
          <a:bodyPr>
            <a:normAutofit fontScale="92500" lnSpcReduction="20000"/>
          </a:bodyPr>
          <a:lstStyle/>
          <a:p>
            <a:r>
              <a:rPr lang="en-US" dirty="0"/>
              <a:t>How do we develop a people wellness program.</a:t>
            </a:r>
          </a:p>
          <a:p>
            <a:r>
              <a:rPr lang="en-US" dirty="0"/>
              <a:t>The first thing is to gain support from Management,  this is crucial to provide some resources and a small resource is fine to start with so that logistically you can make a positive start to implement some sort of wellness program.</a:t>
            </a:r>
          </a:p>
          <a:p>
            <a:r>
              <a:rPr lang="en-US" dirty="0"/>
              <a:t>Some of the best programs have started with something small such as our current 10,000 step program for example,  to start developing the mindset and support for such a program.</a:t>
            </a:r>
            <a:endParaRPr lang="en-AU" dirty="0"/>
          </a:p>
        </p:txBody>
      </p:sp>
    </p:spTree>
    <p:extLst>
      <p:ext uri="{BB962C8B-B14F-4D97-AF65-F5344CB8AC3E}">
        <p14:creationId xmlns:p14="http://schemas.microsoft.com/office/powerpoint/2010/main" val="2722667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7E837-5F42-43E4-B6E9-69660DD7ED1E}"/>
              </a:ext>
            </a:extLst>
          </p:cNvPr>
          <p:cNvSpPr>
            <a:spLocks noGrp="1"/>
          </p:cNvSpPr>
          <p:nvPr>
            <p:ph type="title"/>
          </p:nvPr>
        </p:nvSpPr>
        <p:spPr/>
        <p:txBody>
          <a:bodyPr/>
          <a:lstStyle/>
          <a:p>
            <a:r>
              <a:rPr lang="en-US" dirty="0"/>
              <a:t>Gain Support</a:t>
            </a:r>
            <a:endParaRPr lang="en-AU" dirty="0"/>
          </a:p>
        </p:txBody>
      </p:sp>
      <p:sp>
        <p:nvSpPr>
          <p:cNvPr id="3" name="Content Placeholder 2">
            <a:extLst>
              <a:ext uri="{FF2B5EF4-FFF2-40B4-BE49-F238E27FC236}">
                <a16:creationId xmlns:a16="http://schemas.microsoft.com/office/drawing/2014/main" id="{1341F9DF-6A68-4697-B068-FCDFEE2D3A35}"/>
              </a:ext>
            </a:extLst>
          </p:cNvPr>
          <p:cNvSpPr>
            <a:spLocks noGrp="1"/>
          </p:cNvSpPr>
          <p:nvPr>
            <p:ph idx="1"/>
          </p:nvPr>
        </p:nvSpPr>
        <p:spPr/>
        <p:txBody>
          <a:bodyPr>
            <a:normAutofit fontScale="92500" lnSpcReduction="10000"/>
          </a:bodyPr>
          <a:lstStyle/>
          <a:p>
            <a:r>
              <a:rPr lang="en-US" dirty="0"/>
              <a:t>To do so,  state the reasons for the implementation of a program and all the benefits that could be achieved.</a:t>
            </a:r>
          </a:p>
          <a:p>
            <a:r>
              <a:rPr lang="en-US" dirty="0"/>
              <a:t>Take baby steps and show management that you have thoroughly thought through some initiatives and how they can be effectively implemented without affecting core business nor service delivery.</a:t>
            </a:r>
          </a:p>
          <a:p>
            <a:r>
              <a:rPr lang="en-US" dirty="0"/>
              <a:t>Encourage your managers to actively take part in the program.</a:t>
            </a:r>
            <a:endParaRPr lang="en-AU" dirty="0"/>
          </a:p>
        </p:txBody>
      </p:sp>
    </p:spTree>
    <p:extLst>
      <p:ext uri="{BB962C8B-B14F-4D97-AF65-F5344CB8AC3E}">
        <p14:creationId xmlns:p14="http://schemas.microsoft.com/office/powerpoint/2010/main" val="3750275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8FC80-F4C4-4E02-8E09-408B1A17ECAC}"/>
              </a:ext>
            </a:extLst>
          </p:cNvPr>
          <p:cNvSpPr>
            <a:spLocks noGrp="1"/>
          </p:cNvSpPr>
          <p:nvPr>
            <p:ph type="title"/>
          </p:nvPr>
        </p:nvSpPr>
        <p:spPr/>
        <p:txBody>
          <a:bodyPr/>
          <a:lstStyle/>
          <a:p>
            <a:r>
              <a:rPr lang="en-US" dirty="0"/>
              <a:t>Survey is one option</a:t>
            </a:r>
            <a:endParaRPr lang="en-AU" dirty="0"/>
          </a:p>
        </p:txBody>
      </p:sp>
      <p:sp>
        <p:nvSpPr>
          <p:cNvPr id="3" name="Content Placeholder 2">
            <a:extLst>
              <a:ext uri="{FF2B5EF4-FFF2-40B4-BE49-F238E27FC236}">
                <a16:creationId xmlns:a16="http://schemas.microsoft.com/office/drawing/2014/main" id="{0CDC406C-F583-449E-8D06-147CB18CE62C}"/>
              </a:ext>
            </a:extLst>
          </p:cNvPr>
          <p:cNvSpPr>
            <a:spLocks noGrp="1"/>
          </p:cNvSpPr>
          <p:nvPr>
            <p:ph idx="1"/>
          </p:nvPr>
        </p:nvSpPr>
        <p:spPr/>
        <p:txBody>
          <a:bodyPr/>
          <a:lstStyle/>
          <a:p>
            <a:r>
              <a:rPr lang="en-US" dirty="0"/>
              <a:t>Develop a Culture Survey.</a:t>
            </a:r>
          </a:p>
          <a:p>
            <a:r>
              <a:rPr lang="en-US" dirty="0"/>
              <a:t>If you need help with this contact Community Management Solutions and we can help you with this.</a:t>
            </a:r>
          </a:p>
          <a:p>
            <a:r>
              <a:rPr lang="en-US" dirty="0"/>
              <a:t>This will enable you to find specific evidence about employee culture and what the general interest of people would be to the inclusion of a wellness program within the organisation.</a:t>
            </a:r>
          </a:p>
          <a:p>
            <a:endParaRPr lang="en-AU" dirty="0"/>
          </a:p>
        </p:txBody>
      </p:sp>
    </p:spTree>
    <p:extLst>
      <p:ext uri="{BB962C8B-B14F-4D97-AF65-F5344CB8AC3E}">
        <p14:creationId xmlns:p14="http://schemas.microsoft.com/office/powerpoint/2010/main" val="3114156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EF4B2-75CF-40D7-A3E1-8B1838801930}"/>
              </a:ext>
            </a:extLst>
          </p:cNvPr>
          <p:cNvSpPr>
            <a:spLocks noGrp="1"/>
          </p:cNvSpPr>
          <p:nvPr>
            <p:ph type="title"/>
          </p:nvPr>
        </p:nvSpPr>
        <p:spPr/>
        <p:txBody>
          <a:bodyPr/>
          <a:lstStyle/>
          <a:p>
            <a:r>
              <a:rPr lang="en-US" dirty="0"/>
              <a:t>Form a committee</a:t>
            </a:r>
            <a:endParaRPr lang="en-AU" dirty="0"/>
          </a:p>
        </p:txBody>
      </p:sp>
      <p:sp>
        <p:nvSpPr>
          <p:cNvPr id="3" name="Content Placeholder 2">
            <a:extLst>
              <a:ext uri="{FF2B5EF4-FFF2-40B4-BE49-F238E27FC236}">
                <a16:creationId xmlns:a16="http://schemas.microsoft.com/office/drawing/2014/main" id="{91EBFC90-BF0D-4422-BA7A-C46BDA123FF4}"/>
              </a:ext>
            </a:extLst>
          </p:cNvPr>
          <p:cNvSpPr>
            <a:spLocks noGrp="1"/>
          </p:cNvSpPr>
          <p:nvPr>
            <p:ph idx="1"/>
          </p:nvPr>
        </p:nvSpPr>
        <p:spPr/>
        <p:txBody>
          <a:bodyPr>
            <a:normAutofit lnSpcReduction="10000"/>
          </a:bodyPr>
          <a:lstStyle/>
          <a:p>
            <a:r>
              <a:rPr lang="en-US" dirty="0"/>
              <a:t>Consider forming a wellness committee with a mixture of people from a variety of roles and backgrounds.</a:t>
            </a:r>
          </a:p>
          <a:p>
            <a:r>
              <a:rPr lang="en-US" dirty="0"/>
              <a:t>The wellness program is responsible for planning and promoting and the development of a communication strategy.</a:t>
            </a:r>
          </a:p>
          <a:p>
            <a:r>
              <a:rPr lang="en-US" dirty="0"/>
              <a:t>Pick one person through a vote perhaps to lead the committee who can coordinate the activities of the committee.</a:t>
            </a:r>
          </a:p>
          <a:p>
            <a:endParaRPr lang="en-AU" dirty="0"/>
          </a:p>
        </p:txBody>
      </p:sp>
    </p:spTree>
    <p:extLst>
      <p:ext uri="{BB962C8B-B14F-4D97-AF65-F5344CB8AC3E}">
        <p14:creationId xmlns:p14="http://schemas.microsoft.com/office/powerpoint/2010/main" val="3944173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E99F8-A108-469C-8C00-BF43FD1A57FB}"/>
              </a:ext>
            </a:extLst>
          </p:cNvPr>
          <p:cNvSpPr>
            <a:spLocks noGrp="1"/>
          </p:cNvSpPr>
          <p:nvPr>
            <p:ph type="title"/>
          </p:nvPr>
        </p:nvSpPr>
        <p:spPr/>
        <p:txBody>
          <a:bodyPr/>
          <a:lstStyle/>
          <a:p>
            <a:r>
              <a:rPr lang="en-US" dirty="0"/>
              <a:t>Education and Communication</a:t>
            </a:r>
            <a:endParaRPr lang="en-AU" dirty="0"/>
          </a:p>
        </p:txBody>
      </p:sp>
      <p:sp>
        <p:nvSpPr>
          <p:cNvPr id="3" name="Content Placeholder 2">
            <a:extLst>
              <a:ext uri="{FF2B5EF4-FFF2-40B4-BE49-F238E27FC236}">
                <a16:creationId xmlns:a16="http://schemas.microsoft.com/office/drawing/2014/main" id="{2CDFADB1-E6D1-439E-BAFB-4F556478CDEF}"/>
              </a:ext>
            </a:extLst>
          </p:cNvPr>
          <p:cNvSpPr>
            <a:spLocks noGrp="1"/>
          </p:cNvSpPr>
          <p:nvPr>
            <p:ph idx="1"/>
          </p:nvPr>
        </p:nvSpPr>
        <p:spPr/>
        <p:txBody>
          <a:bodyPr>
            <a:normAutofit/>
          </a:bodyPr>
          <a:lstStyle/>
          <a:p>
            <a:r>
              <a:rPr lang="en-US" dirty="0"/>
              <a:t>Okay,  this will have a dramatic impact if your program is to succeed or fail.</a:t>
            </a:r>
          </a:p>
          <a:p>
            <a:r>
              <a:rPr lang="en-US" dirty="0"/>
              <a:t>Regular communication is imperative to show progress.</a:t>
            </a:r>
          </a:p>
          <a:p>
            <a:r>
              <a:rPr lang="en-US" dirty="0"/>
              <a:t>Advertising in newsletters or similar.</a:t>
            </a:r>
          </a:p>
          <a:p>
            <a:r>
              <a:rPr lang="en-US" dirty="0"/>
              <a:t>Information on staff notice boards.</a:t>
            </a:r>
          </a:p>
          <a:p>
            <a:r>
              <a:rPr lang="en-US" dirty="0"/>
              <a:t>A standard agenda item at team and or office meetings.</a:t>
            </a:r>
          </a:p>
          <a:p>
            <a:pPr marL="0" indent="0">
              <a:buNone/>
            </a:pPr>
            <a:endParaRPr lang="en-AU" dirty="0"/>
          </a:p>
        </p:txBody>
      </p:sp>
    </p:spTree>
    <p:extLst>
      <p:ext uri="{BB962C8B-B14F-4D97-AF65-F5344CB8AC3E}">
        <p14:creationId xmlns:p14="http://schemas.microsoft.com/office/powerpoint/2010/main" val="3311317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3114</TotalTime>
  <Words>2345</Words>
  <Application>Microsoft Office PowerPoint</Application>
  <PresentationFormat>On-screen Show (4:3)</PresentationFormat>
  <Paragraphs>192</Paragraphs>
  <Slides>38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Calibri</vt:lpstr>
      <vt:lpstr>Office Theme</vt:lpstr>
      <vt:lpstr>PowerPoint Presentation</vt:lpstr>
      <vt:lpstr>Community Management Solutions</vt:lpstr>
      <vt:lpstr>The Law and Best Practice</vt:lpstr>
      <vt:lpstr>Benefits of Wellness Programs</vt:lpstr>
      <vt:lpstr>Where do we start</vt:lpstr>
      <vt:lpstr>Gain Support</vt:lpstr>
      <vt:lpstr>Survey is one option</vt:lpstr>
      <vt:lpstr>Form a committee</vt:lpstr>
      <vt:lpstr>Education and Communication</vt:lpstr>
      <vt:lpstr>What can be included in a Wellness Program </vt:lpstr>
      <vt:lpstr>Tailored to fit</vt:lpstr>
      <vt:lpstr>Let’s look into some detail</vt:lpstr>
      <vt:lpstr>Flexible Working arrangements</vt:lpstr>
      <vt:lpstr>Celebrate wins</vt:lpstr>
      <vt:lpstr>Support Volunteer or Community Involvement</vt:lpstr>
      <vt:lpstr>Financial Education</vt:lpstr>
      <vt:lpstr>Activities</vt:lpstr>
      <vt:lpstr>EAP</vt:lpstr>
      <vt:lpstr>Wellbeing workshops</vt:lpstr>
      <vt:lpstr>Leadership and Management Training</vt:lpstr>
      <vt:lpstr>URGENT PLEASE NOTE</vt:lpstr>
      <vt:lpstr>Wellness Program Ideas</vt:lpstr>
      <vt:lpstr>URGENT PLEASE NOTE 2</vt:lpstr>
      <vt:lpstr>Activities for consideration 1</vt:lpstr>
      <vt:lpstr>Activities for consideration 2</vt:lpstr>
      <vt:lpstr>Activities for consideration 3</vt:lpstr>
      <vt:lpstr>Activities for consideration 4</vt:lpstr>
      <vt:lpstr>Activities for consideration 5</vt:lpstr>
      <vt:lpstr>Activities for consideration 6</vt:lpstr>
      <vt:lpstr>Activities for consideration 7</vt:lpstr>
      <vt:lpstr>Activities for consideration 8</vt:lpstr>
      <vt:lpstr>Activities for consideration 9</vt:lpstr>
      <vt:lpstr>Activities for consideration 10</vt:lpstr>
      <vt:lpstr>Statistics</vt:lpstr>
      <vt:lpstr>Statistics 2</vt:lpstr>
      <vt:lpstr>Statistics 3</vt:lpstr>
      <vt:lpstr>How to get started</vt:lpstr>
      <vt:lpstr>Summary</vt:lpstr>
    </vt:vector>
  </TitlesOfParts>
  <Company>Eclipse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Catherine</cp:lastModifiedBy>
  <cp:revision>45</cp:revision>
  <cp:lastPrinted>2022-11-02T02:50:23Z</cp:lastPrinted>
  <dcterms:created xsi:type="dcterms:W3CDTF">2013-06-07T07:05:37Z</dcterms:created>
  <dcterms:modified xsi:type="dcterms:W3CDTF">2022-11-16T05:50:27Z</dcterms:modified>
</cp:coreProperties>
</file>