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3E7B-6D34-4F68-8202-9AF296C98373}" type="datetimeFigureOut">
              <a:rPr lang="en-AU" smtClean="0"/>
              <a:t>8/12/2022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65B5E30B-9BE9-4BBC-ABA3-80D3B335FF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560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3E7B-6D34-4F68-8202-9AF296C98373}" type="datetimeFigureOut">
              <a:rPr lang="en-AU" smtClean="0"/>
              <a:t>8/12/2022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E30B-9BE9-4BBC-ABA3-80D3B335FF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453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3E7B-6D34-4F68-8202-9AF296C98373}" type="datetimeFigureOut">
              <a:rPr lang="en-AU" smtClean="0"/>
              <a:t>8/12/2022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E30B-9BE9-4BBC-ABA3-80D3B335FF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1631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3E7B-6D34-4F68-8202-9AF296C98373}" type="datetimeFigureOut">
              <a:rPr lang="en-AU" smtClean="0"/>
              <a:t>8/12/2022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E30B-9BE9-4BBC-ABA3-80D3B335FF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025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51C3E7B-6D34-4F68-8202-9AF296C98373}" type="datetimeFigureOut">
              <a:rPr lang="en-AU" smtClean="0"/>
              <a:t>8/12/2022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A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5B5E30B-9BE9-4BBC-ABA3-80D3B335FF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085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3E7B-6D34-4F68-8202-9AF296C98373}" type="datetimeFigureOut">
              <a:rPr lang="en-AU" smtClean="0"/>
              <a:t>8/12/2022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E30B-9BE9-4BBC-ABA3-80D3B335FF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2277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3E7B-6D34-4F68-8202-9AF296C98373}" type="datetimeFigureOut">
              <a:rPr lang="en-AU" smtClean="0"/>
              <a:t>8/12/2022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E30B-9BE9-4BBC-ABA3-80D3B335FF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863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3E7B-6D34-4F68-8202-9AF296C98373}" type="datetimeFigureOut">
              <a:rPr lang="en-AU" smtClean="0"/>
              <a:t>8/12/2022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E30B-9BE9-4BBC-ABA3-80D3B335FF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426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3E7B-6D34-4F68-8202-9AF296C98373}" type="datetimeFigureOut">
              <a:rPr lang="en-AU" smtClean="0"/>
              <a:t>8/12/2022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E30B-9BE9-4BBC-ABA3-80D3B335FF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983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3E7B-6D34-4F68-8202-9AF296C98373}" type="datetimeFigureOut">
              <a:rPr lang="en-AU" smtClean="0"/>
              <a:t>8/12/2022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E30B-9BE9-4BBC-ABA3-80D3B335FF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5483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3E7B-6D34-4F68-8202-9AF296C98373}" type="datetimeFigureOut">
              <a:rPr lang="en-AU" smtClean="0"/>
              <a:t>8/12/2022</a:t>
            </a:fld>
            <a:endParaRPr lang="en-A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E30B-9BE9-4BBC-ABA3-80D3B335FF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626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51C3E7B-6D34-4F68-8202-9AF296C98373}" type="datetimeFigureOut">
              <a:rPr lang="en-AU" smtClean="0"/>
              <a:t>8/12/2022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65B5E30B-9BE9-4BBC-ABA3-80D3B335FF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144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goodfood.com/glossary/ginger-glossary" TargetMode="External"/><Relationship Id="rId13" Type="http://schemas.openxmlformats.org/officeDocument/2006/relationships/hyperlink" Target="https://www.bbcgoodfood.com/glossary/egg-glossary" TargetMode="External"/><Relationship Id="rId3" Type="http://schemas.microsoft.com/office/2007/relationships/hdphoto" Target="../media/hdphoto1.wdp"/><Relationship Id="rId7" Type="http://schemas.openxmlformats.org/officeDocument/2006/relationships/hyperlink" Target="https://www.bbcgoodfood.com/glossary/mincemeat-glossary" TargetMode="External"/><Relationship Id="rId12" Type="http://schemas.openxmlformats.org/officeDocument/2006/relationships/hyperlink" Target="https://www.bbcgoodfood.com/glossary/sugar-glossar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11" Type="http://schemas.openxmlformats.org/officeDocument/2006/relationships/hyperlink" Target="https://www.bbcgoodfood.com/glossary/butter-glossary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www.bbcgoodfood.com/glossary/cinnamon-glossary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www.bbcgoodfood.com/glossary/flour-glossar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A copper cup filled with drink and drink toppings">
            <a:extLst>
              <a:ext uri="{FF2B5EF4-FFF2-40B4-BE49-F238E27FC236}">
                <a16:creationId xmlns:a16="http://schemas.microsoft.com/office/drawing/2014/main" id="{09B91615-37D2-4C61-DA5D-4B828D06F3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5665" r="-1" b="43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BEEB5F-3BF8-4749-9AFC-DB90C0D51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7164674" cy="5571066"/>
          </a:xfrm>
        </p:spPr>
        <p:txBody>
          <a:bodyPr>
            <a:normAutofit/>
          </a:bodyPr>
          <a:lstStyle/>
          <a:p>
            <a:r>
              <a:rPr lang="en-AU" sz="6600">
                <a:solidFill>
                  <a:schemeClr val="tx1"/>
                </a:solidFill>
              </a:rPr>
              <a:t>Easy Christmas recipes for the whole family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99668-D23F-4169-B97F-32F01013A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1608" y="643467"/>
            <a:ext cx="3096926" cy="5571066"/>
          </a:xfrm>
        </p:spPr>
        <p:txBody>
          <a:bodyPr>
            <a:normAutofit/>
          </a:bodyPr>
          <a:lstStyle/>
          <a:p>
            <a:endParaRPr lang="en-AU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11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EB9D992-2C07-41D6-A9B6-DA44569FF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EDA38AE-45B7-448D-BFD5-A87027CDC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4D3A6CF-3B0E-4565-A453-3F5B4993D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AB666AA-13BD-49BE-A3B4-72EEA92AFF4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26518" r="11825" b="2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B271163-1E03-43CD-BDE9-0233CAE1A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672" y="0"/>
            <a:ext cx="7540328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64DC07-8D8D-4412-9A12-A79C1F868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697" y="101465"/>
            <a:ext cx="6730277" cy="639493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3600" dirty="0"/>
              <a:t>Gingerbread Mince Pies</a:t>
            </a:r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167EB2-89EA-4EEE-80AA-62C2B94E8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28096" y="770150"/>
            <a:ext cx="6872289" cy="2551889"/>
          </a:xfrm>
        </p:spPr>
        <p:txBody>
          <a:bodyPr vert="horz" lIns="91440" tIns="45720" rIns="91440" bIns="45720" numCol="2" rtlCol="0">
            <a:normAutofit/>
          </a:bodyPr>
          <a:lstStyle/>
          <a:p>
            <a:r>
              <a:rPr lang="en-AU" sz="1100" b="1" dirty="0">
                <a:solidFill>
                  <a:schemeClr val="tx1"/>
                </a:solidFill>
                <a:effectLst/>
                <a:latin typeface="corporate-s"/>
              </a:rPr>
              <a:t>You’ll also need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100" dirty="0">
                <a:solidFill>
                  <a:schemeClr val="tx1"/>
                </a:solidFill>
                <a:effectLst/>
              </a:rPr>
              <a:t>8cm round biscuit cutter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100" dirty="0">
                <a:solidFill>
                  <a:schemeClr val="tx1"/>
                </a:solidFill>
                <a:effectLst/>
              </a:rPr>
              <a:t>mini gingerbread person biscuit cutter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</a:endParaRPr>
          </a:p>
          <a:p>
            <a:r>
              <a:rPr lang="en-AU" sz="1100" b="1" dirty="0">
                <a:solidFill>
                  <a:schemeClr val="tx1"/>
                </a:solidFill>
              </a:rPr>
              <a:t>Ingredients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100" dirty="0">
                <a:solidFill>
                  <a:schemeClr val="tx1"/>
                </a:solidFill>
                <a:effectLst/>
              </a:rPr>
              <a:t>400g </a:t>
            </a:r>
            <a:r>
              <a:rPr lang="en-AU" sz="1100" u="sng" dirty="0">
                <a:solidFill>
                  <a:schemeClr val="tx1"/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mincemeat</a:t>
            </a:r>
            <a:r>
              <a:rPr lang="en-AU" sz="1100" dirty="0">
                <a:solidFill>
                  <a:schemeClr val="tx1"/>
                </a:solidFill>
                <a:effectLst/>
              </a:rPr>
              <a:t> (ensure vegetarian, if needed)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100" dirty="0">
                <a:solidFill>
                  <a:schemeClr val="tx1"/>
                </a:solidFill>
                <a:effectLst/>
              </a:rPr>
              <a:t>50g </a:t>
            </a:r>
            <a:r>
              <a:rPr lang="en-AU" sz="1100" u="sng" dirty="0">
                <a:solidFill>
                  <a:schemeClr val="tx1"/>
                </a:solidFill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stem ginger,</a:t>
            </a:r>
            <a:r>
              <a:rPr lang="en-AU" sz="1100" dirty="0">
                <a:solidFill>
                  <a:schemeClr val="tx1"/>
                </a:solidFill>
                <a:effectLst/>
              </a:rPr>
              <a:t> chopped, plus 1 tbsp ginger syrup from the jar</a:t>
            </a:r>
          </a:p>
          <a:p>
            <a:endParaRPr lang="en-AU" sz="1100" b="1" dirty="0">
              <a:solidFill>
                <a:schemeClr val="tx1"/>
              </a:solidFill>
              <a:effectLst/>
              <a:latin typeface="corporate-s"/>
            </a:endParaRPr>
          </a:p>
          <a:p>
            <a:r>
              <a:rPr lang="en-AU" sz="1100" b="1" dirty="0">
                <a:solidFill>
                  <a:schemeClr val="tx1"/>
                </a:solidFill>
                <a:effectLst/>
                <a:latin typeface="corporate-s"/>
              </a:rPr>
              <a:t>For the pastry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100" dirty="0">
                <a:solidFill>
                  <a:schemeClr val="tx1"/>
                </a:solidFill>
                <a:effectLst/>
              </a:rPr>
              <a:t>250g </a:t>
            </a:r>
            <a:r>
              <a:rPr lang="en-AU" sz="1100" u="sng" dirty="0">
                <a:solidFill>
                  <a:schemeClr val="tx1"/>
                </a:solidFill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plain flour,</a:t>
            </a:r>
            <a:r>
              <a:rPr lang="en-AU" sz="1100" dirty="0">
                <a:solidFill>
                  <a:schemeClr val="tx1"/>
                </a:solidFill>
                <a:effectLst/>
              </a:rPr>
              <a:t> plus extra for dusting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100" dirty="0">
                <a:solidFill>
                  <a:schemeClr val="tx1"/>
                </a:solidFill>
                <a:effectLst/>
              </a:rPr>
              <a:t>¼ tsp </a:t>
            </a:r>
            <a:r>
              <a:rPr lang="en-AU" sz="1100" u="sng" dirty="0">
                <a:solidFill>
                  <a:schemeClr val="tx1"/>
                </a:solidFill>
                <a:effectLst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ground cinnamon</a:t>
            </a:r>
            <a:endParaRPr lang="en-AU" sz="1100" dirty="0">
              <a:solidFill>
                <a:schemeClr val="tx1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sz="1100" dirty="0">
                <a:solidFill>
                  <a:schemeClr val="tx1"/>
                </a:solidFill>
                <a:effectLst/>
              </a:rPr>
              <a:t>½ tsp </a:t>
            </a:r>
            <a:r>
              <a:rPr lang="en-AU" sz="1100" u="sng" dirty="0">
                <a:solidFill>
                  <a:schemeClr val="tx1"/>
                </a:solidFill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ground ginger</a:t>
            </a:r>
            <a:endParaRPr lang="en-AU" sz="1100" dirty="0">
              <a:solidFill>
                <a:schemeClr val="tx1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sz="1100" dirty="0">
                <a:solidFill>
                  <a:schemeClr val="tx1"/>
                </a:solidFill>
                <a:effectLst/>
              </a:rPr>
              <a:t>125g </a:t>
            </a:r>
            <a:r>
              <a:rPr lang="en-AU" sz="1100" u="sng" dirty="0">
                <a:solidFill>
                  <a:schemeClr val="tx1"/>
                </a:solidFill>
                <a:effectLst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cold unsalted butter,</a:t>
            </a:r>
            <a:r>
              <a:rPr lang="en-AU" sz="1100" dirty="0">
                <a:solidFill>
                  <a:schemeClr val="tx1"/>
                </a:solidFill>
                <a:effectLst/>
              </a:rPr>
              <a:t> cut into small pieces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100" dirty="0">
                <a:solidFill>
                  <a:schemeClr val="tx1"/>
                </a:solidFill>
                <a:effectLst/>
              </a:rPr>
              <a:t>3 tbsp </a:t>
            </a:r>
            <a:r>
              <a:rPr lang="en-AU" sz="1100" u="sng" dirty="0">
                <a:solidFill>
                  <a:schemeClr val="tx1"/>
                </a:solidFill>
                <a:effectLst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golden caster sugar,</a:t>
            </a:r>
            <a:r>
              <a:rPr lang="en-AU" sz="1100" dirty="0">
                <a:solidFill>
                  <a:schemeClr val="tx1"/>
                </a:solidFill>
                <a:effectLst/>
              </a:rPr>
              <a:t> plus extra for sprinkling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100" dirty="0">
                <a:solidFill>
                  <a:schemeClr val="tx1"/>
                </a:solidFill>
                <a:effectLst/>
              </a:rPr>
              <a:t>1 </a:t>
            </a:r>
            <a:r>
              <a:rPr lang="en-AU" sz="1100" u="sng" dirty="0">
                <a:solidFill>
                  <a:schemeClr val="tx1"/>
                </a:solidFill>
                <a:effectLst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egg,</a:t>
            </a:r>
            <a:r>
              <a:rPr lang="en-AU" sz="1100" dirty="0">
                <a:solidFill>
                  <a:schemeClr val="tx1"/>
                </a:solidFill>
                <a:effectLst/>
              </a:rPr>
              <a:t> beaten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A84125-19BF-4B89-B0B6-72CD1A073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BCDD38B-753F-4DF4-8B85-FD3D5A11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A78B783-89C6-45C9-95E7-2441AC748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C53712C-A5D0-4A72-B97A-A26D8F444840}"/>
              </a:ext>
            </a:extLst>
          </p:cNvPr>
          <p:cNvSpPr txBox="1"/>
          <p:nvPr/>
        </p:nvSpPr>
        <p:spPr>
          <a:xfrm>
            <a:off x="4744206" y="3210173"/>
            <a:ext cx="680222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i="0" dirty="0">
                <a:effectLst/>
                <a:latin typeface="corporate-s"/>
              </a:rPr>
              <a:t>Method</a:t>
            </a:r>
          </a:p>
          <a:p>
            <a:pPr algn="l"/>
            <a:endParaRPr lang="en-US" sz="1200" b="1" i="0" dirty="0">
              <a:effectLst/>
              <a:latin typeface="corporate-s"/>
            </a:endParaRPr>
          </a:p>
          <a:p>
            <a:pPr algn="l"/>
            <a:r>
              <a:rPr lang="en-US" sz="1200" b="1" i="0" dirty="0">
                <a:effectLst/>
                <a:latin typeface="corporate-s"/>
              </a:rPr>
              <a:t>STEP 1 </a:t>
            </a:r>
          </a:p>
          <a:p>
            <a:pPr algn="l"/>
            <a:r>
              <a:rPr lang="en-US" sz="1200" b="0" i="0" dirty="0">
                <a:effectLst/>
                <a:latin typeface="corporate-s"/>
              </a:rPr>
              <a:t>For the pastry, tip the flour, spices and butter into a large bowl with a large pinch of salt. Rub together with your fingertips until the mix resembles fine breadcrumbs. Stir in the sugar. Add the egg and use a cutlery knife to mix everything until the ingredients start to clump together. Tip out onto a lightly floured work surface and knead briefly until you have a smooth dough. Or, pulse the ingredients together in a food processor. Shape into a disc, then wrap and chill for at least 30 mins. </a:t>
            </a:r>
            <a:r>
              <a:rPr lang="en-US" sz="1200" b="0" i="1" dirty="0">
                <a:effectLst/>
                <a:latin typeface="corporate-s"/>
              </a:rPr>
              <a:t>Will keep chilled for a day or frozen for three months</a:t>
            </a:r>
            <a:r>
              <a:rPr lang="en-US" sz="1200" b="0" i="0" dirty="0">
                <a:effectLst/>
                <a:latin typeface="corporate-s"/>
              </a:rPr>
              <a:t>.</a:t>
            </a:r>
          </a:p>
          <a:p>
            <a:pPr algn="l"/>
            <a:r>
              <a:rPr lang="en-US" sz="1200" b="1" i="0" dirty="0">
                <a:effectLst/>
                <a:latin typeface="corporate-s"/>
              </a:rPr>
              <a:t>STEP 2</a:t>
            </a:r>
          </a:p>
          <a:p>
            <a:pPr algn="l"/>
            <a:r>
              <a:rPr lang="en-US" sz="1200" b="0" i="0" dirty="0">
                <a:effectLst/>
                <a:latin typeface="corporate-s"/>
              </a:rPr>
              <a:t>Heat the oven to 190C/170C fan/gas 5. Mix the mincemeat with the ginger and syrup. Roll the pastry out on a lightly floured surface to a 3mm thickness. Stamp out 12 discs using an 8cm biscuit cutter and lightly press into a 12-hole cupcake tin.</a:t>
            </a:r>
          </a:p>
          <a:p>
            <a:pPr algn="l"/>
            <a:r>
              <a:rPr lang="en-US" sz="1200" b="1" i="0" dirty="0">
                <a:effectLst/>
                <a:latin typeface="corporate-s"/>
              </a:rPr>
              <a:t>STEP 3</a:t>
            </a:r>
          </a:p>
          <a:p>
            <a:pPr algn="l"/>
            <a:r>
              <a:rPr lang="en-US" sz="1200" b="0" i="0" dirty="0">
                <a:effectLst/>
                <a:latin typeface="corporate-s"/>
              </a:rPr>
              <a:t>Fill each pastry case with 1 tbsp of the mincemeat mixture. Re-roll the pastry scraps and stamp out 12 mini gingerbread people, then place one on top of each pie. </a:t>
            </a:r>
            <a:r>
              <a:rPr lang="en-US" sz="1200" b="0" i="1" dirty="0">
                <a:effectLst/>
                <a:latin typeface="corporate-s"/>
              </a:rPr>
              <a:t>Will keep frozen for up to two months</a:t>
            </a:r>
            <a:r>
              <a:rPr lang="en-US" sz="1200" b="0" i="0" dirty="0">
                <a:effectLst/>
                <a:latin typeface="corporate-s"/>
              </a:rPr>
              <a:t>.</a:t>
            </a:r>
          </a:p>
          <a:p>
            <a:pPr algn="l"/>
            <a:r>
              <a:rPr lang="en-US" sz="1200" b="1" i="0" dirty="0">
                <a:effectLst/>
                <a:latin typeface="corporate-s"/>
              </a:rPr>
              <a:t>STEP 4</a:t>
            </a:r>
          </a:p>
          <a:p>
            <a:pPr algn="l"/>
            <a:r>
              <a:rPr lang="en-US" sz="1200" b="0" i="0" dirty="0">
                <a:effectLst/>
                <a:latin typeface="corporate-s"/>
              </a:rPr>
              <a:t>Bake for 20 mins, or 30 mins from frozen. Leave to cool in the tin for 5 mins, then lift out onto a wire rack to cool completely. Dust with icing sugar. </a:t>
            </a:r>
            <a:r>
              <a:rPr lang="en-US" sz="1200" b="0" i="1" dirty="0">
                <a:effectLst/>
                <a:latin typeface="corporate-s"/>
              </a:rPr>
              <a:t>Will keep in an airtight container for up to four days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corporate-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945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00DB65CC-5C14-40A8-80CF-0BC246110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26877-F3D7-44C6-A06E-ACC3A4A57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597719"/>
          </a:xfrm>
        </p:spPr>
        <p:txBody>
          <a:bodyPr>
            <a:normAutofit fontScale="90000"/>
          </a:bodyPr>
          <a:lstStyle/>
          <a:p>
            <a:r>
              <a:rPr lang="en-AU" b="1" i="0" dirty="0">
                <a:solidFill>
                  <a:srgbClr val="1D1D1D"/>
                </a:solidFill>
                <a:effectLst/>
                <a:latin typeface="Catamaran"/>
              </a:rPr>
              <a:t>White Christmas Slice</a:t>
            </a:r>
            <a:br>
              <a:rPr lang="en-AU" b="1" i="0" dirty="0">
                <a:solidFill>
                  <a:srgbClr val="1D1D1D"/>
                </a:solidFill>
                <a:effectLst/>
                <a:latin typeface="Catamaran"/>
              </a:rPr>
            </a:br>
            <a:endParaRPr lang="en-AU" dirty="0"/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3918AD40-37BD-2BB5-D7D3-34B2AAE34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1082351"/>
            <a:ext cx="6743845" cy="5089849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AU" sz="1600" b="1" i="0" dirty="0">
                <a:effectLst/>
                <a:latin typeface="Catamaran"/>
              </a:rPr>
              <a:t>Ingredients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200" b="0" i="0" dirty="0">
                <a:effectLst/>
                <a:latin typeface="Raleway" pitchFamily="2" charset="0"/>
              </a:rPr>
              <a:t>500 g white chocolate chips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200" b="0" i="0" dirty="0">
                <a:effectLst/>
                <a:latin typeface="Raleway" pitchFamily="2" charset="0"/>
              </a:rPr>
              <a:t>1 1/2 cups Rice Bubbles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200" b="0" i="0" dirty="0">
                <a:effectLst/>
                <a:latin typeface="Raleway" pitchFamily="2" charset="0"/>
              </a:rPr>
              <a:t>100 g red glace cherries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200" b="0" i="0" dirty="0">
                <a:effectLst/>
                <a:latin typeface="Raleway" pitchFamily="2" charset="0"/>
              </a:rPr>
              <a:t>160 g almonds roasted roughly chopped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200" b="0" i="0" dirty="0">
                <a:effectLst/>
                <a:latin typeface="Raleway" pitchFamily="2" charset="0"/>
              </a:rPr>
              <a:t>160 g sultanas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200" b="0" i="0" dirty="0">
                <a:effectLst/>
                <a:latin typeface="Raleway" pitchFamily="2" charset="0"/>
              </a:rPr>
              <a:t>1 cup desiccated coconut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200" b="0" i="0" dirty="0">
                <a:effectLst/>
                <a:latin typeface="Raleway" pitchFamily="2" charset="0"/>
              </a:rPr>
              <a:t>1 tsp vanilla extract</a:t>
            </a:r>
          </a:p>
          <a:p>
            <a:pPr marL="0" indent="0" algn="l">
              <a:buNone/>
            </a:pPr>
            <a:r>
              <a:rPr lang="en-US" sz="1600" b="1" i="0" dirty="0">
                <a:effectLst/>
                <a:latin typeface="Catamaran"/>
              </a:rPr>
              <a:t>Method</a:t>
            </a:r>
          </a:p>
          <a:p>
            <a:pPr algn="l">
              <a:buFont typeface="+mj-lt"/>
              <a:buAutoNum type="arabicPeriod"/>
            </a:pPr>
            <a:r>
              <a:rPr lang="en-US" sz="1100" b="0" i="0" dirty="0">
                <a:effectLst/>
                <a:latin typeface="Raleway" pitchFamily="2" charset="0"/>
              </a:rPr>
              <a:t>Place chocolate in a heat-proof bowl and cook in the microwave in one minute bursts, stirring between each go, until it has melted. Alternatively, place bowl over a saucepan of simmering water and stir until melted.</a:t>
            </a:r>
          </a:p>
          <a:p>
            <a:pPr algn="l">
              <a:buFont typeface="+mj-lt"/>
              <a:buAutoNum type="arabicPeriod"/>
            </a:pPr>
            <a:r>
              <a:rPr lang="en-US" sz="1100" b="0" i="0" dirty="0">
                <a:effectLst/>
                <a:latin typeface="Raleway" pitchFamily="2" charset="0"/>
              </a:rPr>
              <a:t>Add remaining ingredients to the melted chocolate and stir until combined.</a:t>
            </a:r>
          </a:p>
          <a:p>
            <a:pPr algn="l">
              <a:buFont typeface="+mj-lt"/>
              <a:buAutoNum type="arabicPeriod"/>
            </a:pPr>
            <a:r>
              <a:rPr lang="en-US" sz="1100" b="0" i="0" dirty="0">
                <a:effectLst/>
                <a:latin typeface="Raleway" pitchFamily="2" charset="0"/>
              </a:rPr>
              <a:t>Line a slice tin with baking paper. Pour chocolate mixture into tin and press down firmly. Refrigerate to set.</a:t>
            </a:r>
          </a:p>
          <a:p>
            <a:pPr algn="l">
              <a:buFont typeface="+mj-lt"/>
              <a:buAutoNum type="arabicPeriod"/>
            </a:pPr>
            <a:r>
              <a:rPr lang="en-US" sz="1100" b="0" i="0" dirty="0">
                <a:effectLst/>
                <a:latin typeface="Raleway" pitchFamily="2" charset="0"/>
              </a:rPr>
              <a:t>Drizzle slice with melted dark chocolate. Slice into squares or wedges.</a:t>
            </a:r>
          </a:p>
          <a:p>
            <a:endParaRPr lang="en-US" sz="1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A4ED33-3F68-4646-8821-0D073B0110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47" r="35199"/>
          <a:stretch/>
        </p:blipFill>
        <p:spPr>
          <a:xfrm>
            <a:off x="7545274" y="10"/>
            <a:ext cx="4646726" cy="6857990"/>
          </a:xfrm>
          <a:prstGeom prst="rect">
            <a:avLst/>
          </a:prstGeom>
        </p:spPr>
      </p:pic>
      <p:grpSp>
        <p:nvGrpSpPr>
          <p:cNvPr id="19" name="Group 12">
            <a:extLst>
              <a:ext uri="{FF2B5EF4-FFF2-40B4-BE49-F238E27FC236}">
                <a16:creationId xmlns:a16="http://schemas.microsoft.com/office/drawing/2014/main" id="{870D3EC9-277D-4DFB-90A3-9F5F5F929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0" name="Oval 13">
              <a:extLst>
                <a:ext uri="{FF2B5EF4-FFF2-40B4-BE49-F238E27FC236}">
                  <a16:creationId xmlns:a16="http://schemas.microsoft.com/office/drawing/2014/main" id="{10D6A74E-11DD-496C-A37C-9F1EC3F3E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1" name="Oval 14">
              <a:extLst>
                <a:ext uri="{FF2B5EF4-FFF2-40B4-BE49-F238E27FC236}">
                  <a16:creationId xmlns:a16="http://schemas.microsoft.com/office/drawing/2014/main" id="{C76A5638-2332-43A3-A49E-71C617413E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2652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EB9D992-2C07-41D6-A9B6-DA44569FF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EDA38AE-45B7-448D-BFD5-A87027CDC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4D3A6CF-3B0E-4565-A453-3F5B4993D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5" name="Picture Placeholder 4" descr="A cupcake with a cherry on top&#10;&#10;Description automatically generated with medium confidence">
            <a:extLst>
              <a:ext uri="{FF2B5EF4-FFF2-40B4-BE49-F238E27FC236}">
                <a16:creationId xmlns:a16="http://schemas.microsoft.com/office/drawing/2014/main" id="{6CD49EF4-5C5D-4BC1-BAA5-927ABC27253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20919" r="20919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C4EA0CB-817F-4705-860A-1632125EC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015DC1-41DD-4E1D-B866-F11221B57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8" y="232962"/>
            <a:ext cx="5299586" cy="714994"/>
          </a:xfrm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AU" sz="2400" b="1" i="0" dirty="0">
                <a:solidFill>
                  <a:srgbClr val="1B1B1B"/>
                </a:solidFill>
                <a:effectLst/>
                <a:latin typeface="Palatino"/>
              </a:rPr>
              <a:t>No-bake raspberry chocolate cupcakes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051DE-A1A0-4F67-B8A4-D4D97226E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799" y="947956"/>
            <a:ext cx="5299585" cy="5224244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l" fontAlgn="base"/>
            <a:r>
              <a:rPr lang="en-AU" sz="1800" b="1" dirty="0">
                <a:solidFill>
                  <a:srgbClr val="333333"/>
                </a:solidFill>
                <a:latin typeface="Raleway" pitchFamily="2" charset="0"/>
              </a:rPr>
              <a:t>Ingredients </a:t>
            </a:r>
            <a:endParaRPr lang="en-AU" sz="1800" b="1" i="0" dirty="0">
              <a:solidFill>
                <a:srgbClr val="333333"/>
              </a:solidFill>
              <a:effectLst/>
              <a:latin typeface="Raleway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AU" sz="1600" b="0" i="0" dirty="0">
                <a:solidFill>
                  <a:srgbClr val="333333"/>
                </a:solidFill>
                <a:effectLst/>
                <a:latin typeface="Raleway" pitchFamily="2" charset="0"/>
              </a:rPr>
              <a:t>100g bar white chocolate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AU" sz="1600" b="0" i="0" dirty="0">
                <a:solidFill>
                  <a:srgbClr val="333333"/>
                </a:solidFill>
                <a:effectLst/>
                <a:latin typeface="Raleway" pitchFamily="2" charset="0"/>
              </a:rPr>
              <a:t>300g (10oz) Madeira cake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AU" sz="1600" b="0" i="0" dirty="0">
                <a:solidFill>
                  <a:srgbClr val="333333"/>
                </a:solidFill>
                <a:effectLst/>
                <a:latin typeface="Raleway" pitchFamily="2" charset="0"/>
              </a:rPr>
              <a:t>1 medium egg white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AU" sz="1600" b="0" i="0" dirty="0">
                <a:solidFill>
                  <a:srgbClr val="333333"/>
                </a:solidFill>
                <a:effectLst/>
                <a:latin typeface="Raleway" pitchFamily="2" charset="0"/>
              </a:rPr>
              <a:t>60g (2oz) caster sugar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AU" sz="1600" b="0" i="0" dirty="0">
                <a:solidFill>
                  <a:srgbClr val="333333"/>
                </a:solidFill>
                <a:effectLst/>
                <a:latin typeface="Raleway" pitchFamily="2" charset="0"/>
              </a:rPr>
              <a:t>200g tub cream cheese (we used Philadelphia)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AU" sz="1600" b="0" i="0" dirty="0">
                <a:solidFill>
                  <a:srgbClr val="333333"/>
                </a:solidFill>
                <a:effectLst/>
                <a:latin typeface="Raleway" pitchFamily="2" charset="0"/>
              </a:rPr>
              <a:t>100g (31⁄2oz) raspberries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AU" sz="1600" b="0" i="0" dirty="0">
              <a:solidFill>
                <a:srgbClr val="333333"/>
              </a:solidFill>
              <a:effectLst/>
              <a:latin typeface="Raleway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chemeClr val="tx1"/>
                </a:solidFill>
                <a:latin typeface="Raleway" pitchFamily="2" charset="0"/>
              </a:rPr>
              <a:t>Method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Raleway" pitchFamily="2" charset="0"/>
              </a:rPr>
              <a:t>Put the chocolate in a bowl over a pan of simmering water and leave until it melts. Stir and set aside to cool.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Raleway" pitchFamily="2" charset="0"/>
              </a:rPr>
              <a:t>Meanwhile, cut the Madeira cake into 8 slices, then roughly crumble each slice at a time and pack the cake crumbs into the cutter. Press it down really well to form a disc of cake. Put this in a muffin case and press into the base. Repeat with the rest of the cake slices.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Raleway" pitchFamily="2" charset="0"/>
              </a:rPr>
              <a:t>Whisk the egg white to a stable foam, then whisk in the sugar to glossy peaks. Add the cream cheese to the melted chocolate and mix well, then fold in the meringue mixture and all but 8 of the raspberries. Spoon the mixture on to the cake in the muffin cases. Smooth the tops and pop a raspberry on each one.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Raleway" pitchFamily="2" charset="0"/>
              </a:rPr>
              <a:t>Chill until firm — about 2 hours or overnight is fine.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75E0AD-E718-4EE0-BA3D-496A7C5E3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AD86D46-DFEB-48BD-AAD3-F56155CB9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E9AADDA-24F7-40FF-B2DC-649C2D13A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7822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29</TotalTime>
  <Words>687</Words>
  <Application>Microsoft Office PowerPoint</Application>
  <PresentationFormat>Widescreen</PresentationFormat>
  <Paragraphs>55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Arial Black</vt:lpstr>
      <vt:lpstr>Calibri</vt:lpstr>
      <vt:lpstr>Catamaran</vt:lpstr>
      <vt:lpstr>corporate-s</vt:lpstr>
      <vt:lpstr>Palatino</vt:lpstr>
      <vt:lpstr>Raleway</vt:lpstr>
      <vt:lpstr>Rockwell Extra Bold</vt:lpstr>
      <vt:lpstr>Wingdings</vt:lpstr>
      <vt:lpstr>Wood Type</vt:lpstr>
      <vt:lpstr>Easy Christmas recipes for the whole family</vt:lpstr>
      <vt:lpstr>Gingerbread Mince Pies</vt:lpstr>
      <vt:lpstr>White Christmas Slice </vt:lpstr>
      <vt:lpstr>No-bake raspberry chocolate cupcakes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Easy Christmas recipes for the whole family</dc:title>
  <dc:creator>Reception</dc:creator>
  <cp:lastModifiedBy>Reception</cp:lastModifiedBy>
  <cp:revision>3</cp:revision>
  <dcterms:created xsi:type="dcterms:W3CDTF">2022-12-08T02:59:58Z</dcterms:created>
  <dcterms:modified xsi:type="dcterms:W3CDTF">2022-12-08T03:29:44Z</dcterms:modified>
</cp:coreProperties>
</file>