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8" d="100"/>
          <a:sy n="108" d="100"/>
        </p:scale>
        <p:origin x="5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66EEDD-EEAE-491E-8D0F-475F3047B619}" type="datetimeFigureOut">
              <a:rPr lang="en-AU" smtClean="0"/>
              <a:t>15/03/2023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6C868-45DD-4388-834D-C0458281422A}" type="slidenum">
              <a:rPr lang="en-AU" smtClean="0"/>
              <a:t>‹#›</a:t>
            </a:fld>
            <a:endParaRPr lang="en-AU"/>
          </a:p>
        </p:txBody>
      </p:sp>
    </p:spTree>
    <p:extLst>
      <p:ext uri="{BB962C8B-B14F-4D97-AF65-F5344CB8AC3E}">
        <p14:creationId xmlns:p14="http://schemas.microsoft.com/office/powerpoint/2010/main" val="3393523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DBF9B6-C96C-4132-9B53-A7B33F81A0EF}" type="datetime1">
              <a:rPr lang="en-US" smtClean="0"/>
              <a:t>3/15/2023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45DA5E-41A0-40CF-BE2B-23740E1EC247}" type="datetime1">
              <a:rPr lang="en-US" smtClean="0"/>
              <a:t>3/15/2023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3686FC-9812-46ED-BC21-C5DDDAC66CD4}" type="datetime1">
              <a:rPr lang="en-US" smtClean="0"/>
              <a:t>3/15/2023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9715A5-50BD-464D-8BB6-6A71D6512B24}" type="datetime1">
              <a:rPr lang="en-US" smtClean="0"/>
              <a:t>3/15/2023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8C6500-288D-401D-A96A-9B0F059FB86C}" type="datetime1">
              <a:rPr lang="en-US" smtClean="0"/>
              <a:t>3/15/2023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9C50E9-D6B8-4AEF-834D-4F584BF25851}" type="datetime1">
              <a:rPr lang="en-US" smtClean="0"/>
              <a:t>3/15/2023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8E88B6-85EA-4128-B59D-8DC2B9D3AB0F}" type="datetime1">
              <a:rPr lang="en-US" smtClean="0"/>
              <a:t>3/15/2023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E38C62-A260-4072-A526-8D5D11DC9C57}" type="datetime1">
              <a:rPr lang="en-US" smtClean="0"/>
              <a:t>3/15/2023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DD9368-A2E5-4F22-B77F-94B3C38AEC05}" type="datetime1">
              <a:rPr lang="en-US" smtClean="0"/>
              <a:t>3/15/2023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5CC10D-CCD5-4BDC-B31B-1C914DBF5030}" type="datetime1">
              <a:rPr lang="en-US" smtClean="0"/>
              <a:t>3/15/2023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F71DDE-59F3-49E6-A808-48CDCB767919}" type="datetime1">
              <a:rPr lang="en-US" smtClean="0"/>
              <a:t>3/15/2023</a:t>
            </a:fld>
            <a:endParaRPr lang="en-US" dirty="0"/>
          </a:p>
        </p:txBody>
      </p:sp>
      <p:sp>
        <p:nvSpPr>
          <p:cNvPr id="6" name="Footer Placeholder 5"/>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2CE37E-5289-4F7A-96DD-784FF7D1B004}" type="datetime1">
              <a:rPr lang="en-US" smtClean="0"/>
              <a:t>3/15/2023</a:t>
            </a:fld>
            <a:endParaRPr lang="en-US" dirty="0"/>
          </a:p>
        </p:txBody>
      </p:sp>
      <p:sp>
        <p:nvSpPr>
          <p:cNvPr id="8" name="Footer Placeholder 7"/>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6AE368-3F4D-4372-8329-2B257F023509}" type="datetime1">
              <a:rPr lang="en-US" smtClean="0"/>
              <a:t>3/15/2023</a:t>
            </a:fld>
            <a:endParaRPr lang="en-US" dirty="0"/>
          </a:p>
        </p:txBody>
      </p:sp>
      <p:sp>
        <p:nvSpPr>
          <p:cNvPr id="4" name="Footer Placeholder 3"/>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1FBDF0-42A6-402E-A0B3-969FD193BBF5}" type="datetime1">
              <a:rPr lang="en-US" smtClean="0"/>
              <a:t>3/15/2023</a:t>
            </a:fld>
            <a:endParaRPr lang="en-US" dirty="0"/>
          </a:p>
        </p:txBody>
      </p:sp>
      <p:sp>
        <p:nvSpPr>
          <p:cNvPr id="3" name="Footer Placeholder 2"/>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9662A-07D7-4CB1-B69C-861617582AE0}" type="datetime1">
              <a:rPr lang="en-US" smtClean="0"/>
              <a:t>3/15/2023</a:t>
            </a:fld>
            <a:endParaRPr lang="en-US" dirty="0"/>
          </a:p>
        </p:txBody>
      </p:sp>
      <p:sp>
        <p:nvSpPr>
          <p:cNvPr id="6" name="Footer Placeholder 5"/>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A76BBDE1-B589-4196-AC41-C808923B7EAA}" type="datetime1">
              <a:rPr lang="en-US" smtClean="0"/>
              <a:t>3/15/2023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2A60DA-E95E-4D39-A50D-7AAFDDB628AF}" type="datetime1">
              <a:rPr lang="en-US" smtClean="0"/>
              <a:t>3/15/2023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fwc.gov.au/hearings-decisions/case-law-benchbook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IR News – March 2023</a:t>
            </a:r>
            <a:endParaRPr lang="en-AU" dirty="0"/>
          </a:p>
        </p:txBody>
      </p:sp>
      <p:sp>
        <p:nvSpPr>
          <p:cNvPr id="3" name="Subtitle 2"/>
          <p:cNvSpPr>
            <a:spLocks noGrp="1"/>
          </p:cNvSpPr>
          <p:nvPr>
            <p:ph type="subTitle" idx="1"/>
          </p:nvPr>
        </p:nvSpPr>
        <p:spPr/>
        <p:txBody>
          <a:bodyPr/>
          <a:lstStyle/>
          <a:p>
            <a:r>
              <a:rPr lang="en-AU" dirty="0"/>
              <a:t>Craig Pollard – Senior Consultant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769" y="129764"/>
            <a:ext cx="1796241" cy="967747"/>
          </a:xfrm>
          <a:prstGeom prst="rect">
            <a:avLst/>
          </a:prstGeom>
        </p:spPr>
      </p:pic>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Tree>
    <p:extLst>
      <p:ext uri="{BB962C8B-B14F-4D97-AF65-F5344CB8AC3E}">
        <p14:creationId xmlns:p14="http://schemas.microsoft.com/office/powerpoint/2010/main" val="3289136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8F890-2839-5155-31B7-6F56BB8953D9}"/>
              </a:ext>
            </a:extLst>
          </p:cNvPr>
          <p:cNvSpPr>
            <a:spLocks noGrp="1"/>
          </p:cNvSpPr>
          <p:nvPr>
            <p:ph type="title"/>
          </p:nvPr>
        </p:nvSpPr>
        <p:spPr/>
        <p:txBody>
          <a:bodyPr/>
          <a:lstStyle/>
          <a:p>
            <a:r>
              <a:rPr lang="en-AU" dirty="0"/>
              <a:t>Recent Decisions</a:t>
            </a:r>
          </a:p>
        </p:txBody>
      </p:sp>
      <p:sp>
        <p:nvSpPr>
          <p:cNvPr id="3" name="Content Placeholder 2">
            <a:extLst>
              <a:ext uri="{FF2B5EF4-FFF2-40B4-BE49-F238E27FC236}">
                <a16:creationId xmlns:a16="http://schemas.microsoft.com/office/drawing/2014/main" id="{23BCCC83-34E9-CDD6-E3F1-5A9C82FC8B03}"/>
              </a:ext>
            </a:extLst>
          </p:cNvPr>
          <p:cNvSpPr>
            <a:spLocks noGrp="1"/>
          </p:cNvSpPr>
          <p:nvPr>
            <p:ph idx="1"/>
          </p:nvPr>
        </p:nvSpPr>
        <p:spPr/>
        <p:txBody>
          <a:bodyPr/>
          <a:lstStyle/>
          <a:p>
            <a:r>
              <a:rPr lang="en-US" i="1" dirty="0" err="1"/>
              <a:t>Eptesam</a:t>
            </a:r>
            <a:r>
              <a:rPr lang="en-US" i="1" dirty="0"/>
              <a:t> Al </a:t>
            </a:r>
            <a:r>
              <a:rPr lang="en-US" i="1" dirty="0" err="1"/>
              <a:t>Bankani</a:t>
            </a:r>
            <a:r>
              <a:rPr lang="en-US" i="1" dirty="0"/>
              <a:t> v Western Sydney Migrant Resource Centre Ltd [2023] FWC 557</a:t>
            </a:r>
          </a:p>
          <a:p>
            <a:pPr lvl="1"/>
            <a:r>
              <a:rPr lang="en-US" dirty="0"/>
              <a:t>The Commission once again held that a policy must be clear and easy to understand in order for it to be enforceable.  The Commission stated that the policy being relied upon in this case to terminate an employee contained </a:t>
            </a:r>
            <a:r>
              <a:rPr lang="en-US" i="1" dirty="0"/>
              <a:t>“terminology in [the IT procedure] [that was] legalistic, complex and more commonly found in a commercial or government contract than in a document used by workers in a migrant assistance agency”.  </a:t>
            </a:r>
          </a:p>
          <a:p>
            <a:pPr lvl="1"/>
            <a:r>
              <a:rPr lang="en-US" dirty="0"/>
              <a:t>The Commission also stated the policy </a:t>
            </a:r>
            <a:r>
              <a:rPr lang="en-US" i="1" dirty="0"/>
              <a:t>“might make sense to copyright lawyers and some IT specialists, but probably no one else”.</a:t>
            </a:r>
          </a:p>
          <a:p>
            <a:pPr lvl="1"/>
            <a:r>
              <a:rPr lang="en-US" dirty="0"/>
              <a:t>The rule, restated, is: </a:t>
            </a:r>
            <a:r>
              <a:rPr lang="en-US" i="1" dirty="0"/>
              <a:t>“employer policy documents and manuals must be accessible, understandable and reasonable in their terms”.</a:t>
            </a:r>
          </a:p>
          <a:p>
            <a:endParaRPr lang="en-AU" dirty="0"/>
          </a:p>
        </p:txBody>
      </p:sp>
      <p:sp>
        <p:nvSpPr>
          <p:cNvPr id="4" name="Footer Placeholder 3">
            <a:extLst>
              <a:ext uri="{FF2B5EF4-FFF2-40B4-BE49-F238E27FC236}">
                <a16:creationId xmlns:a16="http://schemas.microsoft.com/office/drawing/2014/main" id="{C789DC53-2E79-D373-44EC-87D90186169D}"/>
              </a:ext>
            </a:extLst>
          </p:cNvPr>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Tree>
    <p:extLst>
      <p:ext uri="{BB962C8B-B14F-4D97-AF65-F5344CB8AC3E}">
        <p14:creationId xmlns:p14="http://schemas.microsoft.com/office/powerpoint/2010/main" val="814256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6044-1FD1-B7C9-2952-78F572B76931}"/>
              </a:ext>
            </a:extLst>
          </p:cNvPr>
          <p:cNvSpPr>
            <a:spLocks noGrp="1"/>
          </p:cNvSpPr>
          <p:nvPr>
            <p:ph type="title"/>
          </p:nvPr>
        </p:nvSpPr>
        <p:spPr/>
        <p:txBody>
          <a:bodyPr/>
          <a:lstStyle/>
          <a:p>
            <a:r>
              <a:rPr lang="en-US" i="1" dirty="0" err="1"/>
              <a:t>Eptesam</a:t>
            </a:r>
            <a:r>
              <a:rPr lang="en-US" i="1" dirty="0"/>
              <a:t> Al </a:t>
            </a:r>
            <a:r>
              <a:rPr lang="en-US" i="1" dirty="0" err="1"/>
              <a:t>Bankani</a:t>
            </a:r>
            <a:r>
              <a:rPr lang="en-US" i="1" dirty="0"/>
              <a:t> v Western Sydney Migrant Resource Centre Ltd</a:t>
            </a:r>
            <a:endParaRPr lang="en-AU" dirty="0"/>
          </a:p>
        </p:txBody>
      </p:sp>
      <p:sp>
        <p:nvSpPr>
          <p:cNvPr id="3" name="Content Placeholder 2">
            <a:extLst>
              <a:ext uri="{FF2B5EF4-FFF2-40B4-BE49-F238E27FC236}">
                <a16:creationId xmlns:a16="http://schemas.microsoft.com/office/drawing/2014/main" id="{4F84F86E-88E6-29F8-A128-E50B59D41BC6}"/>
              </a:ext>
            </a:extLst>
          </p:cNvPr>
          <p:cNvSpPr>
            <a:spLocks noGrp="1"/>
          </p:cNvSpPr>
          <p:nvPr>
            <p:ph idx="1"/>
          </p:nvPr>
        </p:nvSpPr>
        <p:spPr/>
        <p:txBody>
          <a:bodyPr>
            <a:normAutofit/>
          </a:bodyPr>
          <a:lstStyle/>
          <a:p>
            <a:r>
              <a:rPr lang="en-US" dirty="0"/>
              <a:t>This decision supports a long history of cases which found workplace policies must be clear, unambiguous, and properly communicated to employees in order for them to be enforceable.</a:t>
            </a:r>
          </a:p>
          <a:p>
            <a:r>
              <a:rPr lang="en-US" dirty="0"/>
              <a:t>Relying on a poorly written and inadequately communicated policy to terminate a staff member will, almost always, be found to be unfair.</a:t>
            </a:r>
          </a:p>
          <a:p>
            <a:r>
              <a:rPr lang="en-US" dirty="0"/>
              <a:t>There are obviously exceptions to this rule where the behaviour is completely contrary to community standards of acceptable conduct (i.e. drug use) but if you want to be sure, please make sure your policies are up to the task.</a:t>
            </a:r>
            <a:endParaRPr lang="en-AU" dirty="0"/>
          </a:p>
        </p:txBody>
      </p:sp>
      <p:sp>
        <p:nvSpPr>
          <p:cNvPr id="4" name="Footer Placeholder 3">
            <a:extLst>
              <a:ext uri="{FF2B5EF4-FFF2-40B4-BE49-F238E27FC236}">
                <a16:creationId xmlns:a16="http://schemas.microsoft.com/office/drawing/2014/main" id="{1C84C97E-2FBE-C5CF-9D7B-9938034FEF7C}"/>
              </a:ext>
            </a:extLst>
          </p:cNvPr>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Tree>
    <p:extLst>
      <p:ext uri="{BB962C8B-B14F-4D97-AF65-F5344CB8AC3E}">
        <p14:creationId xmlns:p14="http://schemas.microsoft.com/office/powerpoint/2010/main" val="1038047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5A285-D340-9366-7151-CE6B11525BAC}"/>
              </a:ext>
            </a:extLst>
          </p:cNvPr>
          <p:cNvSpPr>
            <a:spLocks noGrp="1"/>
          </p:cNvSpPr>
          <p:nvPr>
            <p:ph type="title"/>
          </p:nvPr>
        </p:nvSpPr>
        <p:spPr/>
        <p:txBody>
          <a:bodyPr/>
          <a:lstStyle/>
          <a:p>
            <a:r>
              <a:rPr lang="en-US" dirty="0"/>
              <a:t>Termination of Casual Employees</a:t>
            </a:r>
            <a:endParaRPr lang="en-AU" dirty="0"/>
          </a:p>
        </p:txBody>
      </p:sp>
      <p:sp>
        <p:nvSpPr>
          <p:cNvPr id="3" name="Content Placeholder 2">
            <a:extLst>
              <a:ext uri="{FF2B5EF4-FFF2-40B4-BE49-F238E27FC236}">
                <a16:creationId xmlns:a16="http://schemas.microsoft.com/office/drawing/2014/main" id="{BCBC5DBE-043C-3635-44D1-350307605A7E}"/>
              </a:ext>
            </a:extLst>
          </p:cNvPr>
          <p:cNvSpPr>
            <a:spLocks noGrp="1"/>
          </p:cNvSpPr>
          <p:nvPr>
            <p:ph idx="1"/>
          </p:nvPr>
        </p:nvSpPr>
        <p:spPr/>
        <p:txBody>
          <a:bodyPr>
            <a:normAutofit lnSpcReduction="10000"/>
          </a:bodyPr>
          <a:lstStyle/>
          <a:p>
            <a:r>
              <a:rPr lang="en-AU" dirty="0"/>
              <a:t>In </a:t>
            </a:r>
            <a:r>
              <a:rPr lang="en-AU" i="1" dirty="0"/>
              <a:t>Mr Cody Jackson v The Trustee for L&amp;L Chua Family Trust No 17 T/A Brisbane Quarters [2023] FWC 268</a:t>
            </a:r>
            <a:r>
              <a:rPr lang="en-AU" dirty="0"/>
              <a:t> the FWC held that a long term casual cannot be terminated by just reducing the working hours to zero.</a:t>
            </a:r>
          </a:p>
          <a:p>
            <a:r>
              <a:rPr lang="en-AU" dirty="0"/>
              <a:t>In this case the employee took leave to deal with a psychological breakdown caused by workplace stress.  The day after he commenced the leave he was advised that he was being taken off the roster and he would not be getting any more hours.</a:t>
            </a:r>
          </a:p>
          <a:p>
            <a:r>
              <a:rPr lang="en-AU" dirty="0"/>
              <a:t>The Commission found that the proposition that a casual can be dismissed in this way was </a:t>
            </a:r>
          </a:p>
          <a:p>
            <a:pPr lvl="1"/>
            <a:r>
              <a:rPr lang="en-AU" i="1" dirty="0"/>
              <a:t>“plainly misconceived and allied to the proposition that a casual employee may simply be dispensed with by reducing their hours to zero without the employee having recourse either to the Fair Work Act’s unfair dismissal or general protections provision.  That analysis is not correct”.</a:t>
            </a:r>
            <a:endParaRPr lang="en-AU" dirty="0"/>
          </a:p>
          <a:p>
            <a:pPr lvl="2"/>
            <a:endParaRPr lang="en-AU" dirty="0"/>
          </a:p>
        </p:txBody>
      </p:sp>
      <p:sp>
        <p:nvSpPr>
          <p:cNvPr id="4" name="Footer Placeholder 3">
            <a:extLst>
              <a:ext uri="{FF2B5EF4-FFF2-40B4-BE49-F238E27FC236}">
                <a16:creationId xmlns:a16="http://schemas.microsoft.com/office/drawing/2014/main" id="{248C0C05-8734-F5B1-F1CE-0493EF1B5672}"/>
              </a:ext>
            </a:extLst>
          </p:cNvPr>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Tree>
    <p:extLst>
      <p:ext uri="{BB962C8B-B14F-4D97-AF65-F5344CB8AC3E}">
        <p14:creationId xmlns:p14="http://schemas.microsoft.com/office/powerpoint/2010/main" val="4263440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C64D6-6C3F-4A4F-1DF0-53B2B71E8A50}"/>
              </a:ext>
            </a:extLst>
          </p:cNvPr>
          <p:cNvSpPr>
            <a:spLocks noGrp="1"/>
          </p:cNvSpPr>
          <p:nvPr>
            <p:ph type="title"/>
          </p:nvPr>
        </p:nvSpPr>
        <p:spPr/>
        <p:txBody>
          <a:bodyPr>
            <a:normAutofit fontScale="90000"/>
          </a:bodyPr>
          <a:lstStyle/>
          <a:p>
            <a:r>
              <a:rPr lang="en-US" dirty="0" err="1"/>
              <a:t>Mr</a:t>
            </a:r>
            <a:r>
              <a:rPr lang="en-US" dirty="0"/>
              <a:t> Cody Jackson v The Trustee for L&amp;L Chua Family Trust No 17 T/A Brisbane Quarters </a:t>
            </a:r>
            <a:endParaRPr lang="en-AU" dirty="0"/>
          </a:p>
        </p:txBody>
      </p:sp>
      <p:sp>
        <p:nvSpPr>
          <p:cNvPr id="3" name="Content Placeholder 2">
            <a:extLst>
              <a:ext uri="{FF2B5EF4-FFF2-40B4-BE49-F238E27FC236}">
                <a16:creationId xmlns:a16="http://schemas.microsoft.com/office/drawing/2014/main" id="{75A18232-4595-E99A-74AD-F33F6E0E0BC4}"/>
              </a:ext>
            </a:extLst>
          </p:cNvPr>
          <p:cNvSpPr>
            <a:spLocks noGrp="1"/>
          </p:cNvSpPr>
          <p:nvPr>
            <p:ph idx="1"/>
          </p:nvPr>
        </p:nvSpPr>
        <p:spPr/>
        <p:txBody>
          <a:bodyPr/>
          <a:lstStyle/>
          <a:p>
            <a:r>
              <a:rPr lang="en-AU" dirty="0"/>
              <a:t>The take away from this case is that casual employees who have worked on a regular and systematic basis for no less than the </a:t>
            </a:r>
            <a:r>
              <a:rPr lang="en-AU" b="1" i="1" dirty="0"/>
              <a:t>minimum employment period</a:t>
            </a:r>
            <a:r>
              <a:rPr lang="en-AU" dirty="0"/>
              <a:t> are entitled to the same protections and processes as a full time or part time employee with the same length of service.</a:t>
            </a:r>
          </a:p>
          <a:p>
            <a:r>
              <a:rPr lang="en-AU" dirty="0"/>
              <a:t>This means there must be a “valid reason” and “procedural fairness” present when terminating a casual employee.</a:t>
            </a:r>
          </a:p>
          <a:p>
            <a:r>
              <a:rPr lang="en-AU" dirty="0"/>
              <a:t>The </a:t>
            </a:r>
            <a:r>
              <a:rPr lang="en-AU" b="1" i="1" dirty="0"/>
              <a:t>Minimum Employment Periods are as follows:</a:t>
            </a:r>
          </a:p>
          <a:p>
            <a:pPr lvl="1"/>
            <a:r>
              <a:rPr lang="en-AU" i="1" dirty="0"/>
              <a:t>For an employer with 14 or fewer employees – 12 months employment from the date of commencement</a:t>
            </a:r>
          </a:p>
          <a:p>
            <a:pPr lvl="1"/>
            <a:r>
              <a:rPr lang="en-AU" i="1" dirty="0"/>
              <a:t>For an employer with 15 or more employees – 6 months employment from the date of commencement</a:t>
            </a:r>
            <a:endParaRPr lang="en-AU" dirty="0"/>
          </a:p>
        </p:txBody>
      </p:sp>
      <p:sp>
        <p:nvSpPr>
          <p:cNvPr id="4" name="Footer Placeholder 3">
            <a:extLst>
              <a:ext uri="{FF2B5EF4-FFF2-40B4-BE49-F238E27FC236}">
                <a16:creationId xmlns:a16="http://schemas.microsoft.com/office/drawing/2014/main" id="{9F66D5EC-F8CE-70DE-A528-58F6504D46E6}"/>
              </a:ext>
            </a:extLst>
          </p:cNvPr>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Tree>
    <p:extLst>
      <p:ext uri="{BB962C8B-B14F-4D97-AF65-F5344CB8AC3E}">
        <p14:creationId xmlns:p14="http://schemas.microsoft.com/office/powerpoint/2010/main" val="4051361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AC4DE-FA25-D08D-B1B6-1B11C3F86477}"/>
              </a:ext>
            </a:extLst>
          </p:cNvPr>
          <p:cNvSpPr>
            <a:spLocks noGrp="1"/>
          </p:cNvSpPr>
          <p:nvPr>
            <p:ph type="title"/>
          </p:nvPr>
        </p:nvSpPr>
        <p:spPr/>
        <p:txBody>
          <a:bodyPr/>
          <a:lstStyle/>
          <a:p>
            <a:r>
              <a:rPr lang="en-AU" dirty="0"/>
              <a:t>Sexual Harassment </a:t>
            </a:r>
            <a:r>
              <a:rPr lang="en-AU" dirty="0" err="1"/>
              <a:t>Benchbook</a:t>
            </a:r>
            <a:endParaRPr lang="en-AU" dirty="0"/>
          </a:p>
        </p:txBody>
      </p:sp>
      <p:sp>
        <p:nvSpPr>
          <p:cNvPr id="3" name="Content Placeholder 2">
            <a:extLst>
              <a:ext uri="{FF2B5EF4-FFF2-40B4-BE49-F238E27FC236}">
                <a16:creationId xmlns:a16="http://schemas.microsoft.com/office/drawing/2014/main" id="{640EABEC-D796-09C3-C644-484D623496B7}"/>
              </a:ext>
            </a:extLst>
          </p:cNvPr>
          <p:cNvSpPr>
            <a:spLocks noGrp="1"/>
          </p:cNvSpPr>
          <p:nvPr>
            <p:ph idx="1"/>
          </p:nvPr>
        </p:nvSpPr>
        <p:spPr/>
        <p:txBody>
          <a:bodyPr>
            <a:normAutofit/>
          </a:bodyPr>
          <a:lstStyle/>
          <a:p>
            <a:r>
              <a:rPr lang="en-US" dirty="0"/>
              <a:t>The Fair Work Commission has published its “</a:t>
            </a:r>
            <a:r>
              <a:rPr lang="en-US" dirty="0" err="1"/>
              <a:t>Benchbook</a:t>
            </a:r>
            <a:r>
              <a:rPr lang="en-US" dirty="0"/>
              <a:t>” to give guidance to those who are appearing before it in such matters.</a:t>
            </a:r>
          </a:p>
          <a:p>
            <a:r>
              <a:rPr lang="en-US" dirty="0"/>
              <a:t>Anyone can access the </a:t>
            </a:r>
            <a:r>
              <a:rPr lang="en-US" dirty="0" err="1"/>
              <a:t>Benchbook</a:t>
            </a:r>
            <a:r>
              <a:rPr lang="en-US" dirty="0"/>
              <a:t> which is available at the following location: </a:t>
            </a:r>
            <a:r>
              <a:rPr lang="en-US" dirty="0">
                <a:hlinkClick r:id="rId2"/>
              </a:rPr>
              <a:t>https://www.fwc.gov.au/hearings-decisions/case-law-benchbooks</a:t>
            </a:r>
            <a:endParaRPr lang="en-US" dirty="0"/>
          </a:p>
          <a:p>
            <a:r>
              <a:rPr lang="en-US" dirty="0"/>
              <a:t>The </a:t>
            </a:r>
            <a:r>
              <a:rPr lang="en-US" dirty="0" err="1"/>
              <a:t>Benchbooks</a:t>
            </a:r>
            <a:r>
              <a:rPr lang="en-US" dirty="0"/>
              <a:t> are a fantastic resource for those who are facing a claim (or who plan to make one) and provide assistance on case law and Commission processes.</a:t>
            </a:r>
          </a:p>
          <a:p>
            <a:r>
              <a:rPr lang="en-US" dirty="0"/>
              <a:t>The Sexual Harassment jurisdiction </a:t>
            </a:r>
            <a:r>
              <a:rPr lang="en-US" dirty="0" err="1"/>
              <a:t>Benchbook</a:t>
            </a:r>
            <a:r>
              <a:rPr lang="en-US" dirty="0"/>
              <a:t> is borrows heavily from the Bullying </a:t>
            </a:r>
            <a:r>
              <a:rPr lang="en-US" dirty="0" err="1"/>
              <a:t>Benchbook</a:t>
            </a:r>
            <a:r>
              <a:rPr lang="en-US" dirty="0"/>
              <a:t> and will be edited and updated as decisions are published in this new jurisdiction.</a:t>
            </a:r>
          </a:p>
          <a:p>
            <a:pPr marL="0" indent="0">
              <a:buNone/>
            </a:pPr>
            <a:endParaRPr lang="en-AU" dirty="0"/>
          </a:p>
        </p:txBody>
      </p:sp>
      <p:sp>
        <p:nvSpPr>
          <p:cNvPr id="4" name="Footer Placeholder 3">
            <a:extLst>
              <a:ext uri="{FF2B5EF4-FFF2-40B4-BE49-F238E27FC236}">
                <a16:creationId xmlns:a16="http://schemas.microsoft.com/office/drawing/2014/main" id="{29299C09-108D-F3D7-52D4-701F0FD9EE17}"/>
              </a:ext>
            </a:extLst>
          </p:cNvPr>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Tree>
    <p:extLst>
      <p:ext uri="{BB962C8B-B14F-4D97-AF65-F5344CB8AC3E}">
        <p14:creationId xmlns:p14="http://schemas.microsoft.com/office/powerpoint/2010/main" val="318328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207</TotalTime>
  <Words>783</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Trebuchet MS</vt:lpstr>
      <vt:lpstr>Wingdings 3</vt:lpstr>
      <vt:lpstr>Facet</vt:lpstr>
      <vt:lpstr>IR News – March 2023</vt:lpstr>
      <vt:lpstr>Recent Decisions</vt:lpstr>
      <vt:lpstr>Eptesam Al Bankani v Western Sydney Migrant Resource Centre Ltd</vt:lpstr>
      <vt:lpstr>Termination of Casual Employees</vt:lpstr>
      <vt:lpstr>Mr Cody Jackson v The Trustee for L&amp;L Chua Family Trust No 17 T/A Brisbane Quarters </vt:lpstr>
      <vt:lpstr>Sexual Harassment Benchbook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Norris</dc:creator>
  <cp:lastModifiedBy>Craig Pollard</cp:lastModifiedBy>
  <cp:revision>5</cp:revision>
  <dcterms:created xsi:type="dcterms:W3CDTF">2020-07-06T23:09:12Z</dcterms:created>
  <dcterms:modified xsi:type="dcterms:W3CDTF">2023-03-15T02:09:43Z</dcterms:modified>
</cp:coreProperties>
</file>