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6636" autoAdjust="0"/>
  </p:normalViewPr>
  <p:slideViewPr>
    <p:cSldViewPr snapToGrid="0" snapToObjects="1">
      <p:cViewPr varScale="1">
        <p:scale>
          <a:sx n="114" d="100"/>
          <a:sy n="114" d="100"/>
        </p:scale>
        <p:origin x="15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9110"/>
          </a:xfrm>
          <a:prstGeom prst="rect">
            <a:avLst/>
          </a:prstGeom>
        </p:spPr>
        <p:txBody>
          <a:bodyPr vert="horz" lIns="91440" tIns="45720" rIns="91440" bIns="45720" rtlCol="0"/>
          <a:lstStyle>
            <a:lvl1pPr algn="r">
              <a:defRPr sz="1200"/>
            </a:lvl1pPr>
          </a:lstStyle>
          <a:p>
            <a:fld id="{2828BAED-9A8B-EB43-976A-933A7AA56D96}" type="datetimeFigureOut">
              <a:rPr lang="en-US" smtClean="0"/>
              <a:pPr/>
              <a:t>3/22/2023</a:t>
            </a:fld>
            <a:endParaRPr lang="en-US" dirty="0"/>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81358"/>
            <a:ext cx="2945659" cy="4991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81358"/>
            <a:ext cx="2945659" cy="499110"/>
          </a:xfrm>
          <a:prstGeom prst="rect">
            <a:avLst/>
          </a:prstGeom>
        </p:spPr>
        <p:txBody>
          <a:bodyPr vert="horz" lIns="91440" tIns="45720" rIns="91440" bIns="45720" rtlCol="0" anchor="b"/>
          <a:lstStyle>
            <a:lvl1pPr algn="r">
              <a:defRPr sz="1200"/>
            </a:lvl1pPr>
          </a:lstStyle>
          <a:p>
            <a:fld id="{35F59676-464C-D142-948B-37E6FA024041}" type="slidenum">
              <a:rPr lang="en-US" smtClean="0"/>
              <a:pPr/>
              <a:t>‹#›</a:t>
            </a:fld>
            <a:endParaRPr lang="en-US" dirty="0"/>
          </a:p>
        </p:txBody>
      </p:sp>
    </p:spTree>
    <p:extLst>
      <p:ext uri="{BB962C8B-B14F-4D97-AF65-F5344CB8AC3E}">
        <p14:creationId xmlns:p14="http://schemas.microsoft.com/office/powerpoint/2010/main" val="2747157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F59676-464C-D142-948B-37E6FA024041}" type="slidenum">
              <a:rPr lang="en-US" smtClean="0"/>
              <a:pPr/>
              <a:t>6</a:t>
            </a:fld>
            <a:endParaRPr lang="en-US" dirty="0"/>
          </a:p>
        </p:txBody>
      </p:sp>
    </p:spTree>
    <p:extLst>
      <p:ext uri="{BB962C8B-B14F-4D97-AF65-F5344CB8AC3E}">
        <p14:creationId xmlns:p14="http://schemas.microsoft.com/office/powerpoint/2010/main" val="166691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EBDDEF6-05B9-9F45-B4F0-84A09E0AC674}"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C3641-FF1C-F441-BC6A-19817A9C2E5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DDEF6-05B9-9F45-B4F0-84A09E0AC674}" type="datetimeFigureOut">
              <a:rPr lang="en-US" smtClean="0"/>
              <a:pPr/>
              <a:t>3/22/2023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C3641-FF1C-F441-BC6A-19817A9C2E56}" type="slidenum">
              <a:rPr lang="en-US" smtClean="0"/>
              <a:pPr/>
              <a:t>‹#›</a:t>
            </a:fld>
            <a:endParaRPr lang="en-US" dirty="0"/>
          </a:p>
        </p:txBody>
      </p:sp>
      <p:pic>
        <p:nvPicPr>
          <p:cNvPr id="7" name="Picture 6" descr="CMS1010-PPT-Foot.jpg"/>
          <p:cNvPicPr>
            <a:picLocks noChangeAspect="1"/>
          </p:cNvPicPr>
          <p:nvPr userDrawn="1"/>
        </p:nvPicPr>
        <p:blipFill>
          <a:blip r:embed="rId13"/>
          <a:stretch>
            <a:fillRect/>
          </a:stretch>
        </p:blipFill>
        <p:spPr>
          <a:xfrm>
            <a:off x="0" y="6259929"/>
            <a:ext cx="9144000" cy="603504"/>
          </a:xfrm>
          <a:prstGeom prst="rect">
            <a:avLst/>
          </a:prstGeom>
        </p:spPr>
      </p:pic>
      <p:pic>
        <p:nvPicPr>
          <p:cNvPr id="8" name="Picture 7" descr="CMS1010-PPT-Head.jpg"/>
          <p:cNvPicPr>
            <a:picLocks noChangeAspect="1"/>
          </p:cNvPicPr>
          <p:nvPr userDrawn="1"/>
        </p:nvPicPr>
        <p:blipFill>
          <a:blip r:embed="rId14"/>
          <a:stretch>
            <a:fillRect/>
          </a:stretch>
        </p:blipFill>
        <p:spPr>
          <a:xfrm>
            <a:off x="0" y="1674"/>
            <a:ext cx="9144000" cy="1402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cartoon-welcome-hello-joy-laugh-335811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eksvgs.com/id/11881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llpaperflare.com/project-management-clipart-planning-business-project-manager-wallpaper-ukdl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question-mark-consider-think-2318030/"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flickr.com/photos/jurgenappelo/520122301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MS1010-PPT.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914650" y="2404558"/>
            <a:ext cx="5806020" cy="1384995"/>
          </a:xfrm>
          <a:prstGeom prst="rect">
            <a:avLst/>
          </a:prstGeom>
          <a:noFill/>
        </p:spPr>
        <p:txBody>
          <a:bodyPr wrap="square" rtlCol="0">
            <a:spAutoFit/>
          </a:bodyPr>
          <a:lstStyle/>
          <a:p>
            <a:pPr algn="r"/>
            <a:r>
              <a:rPr lang="en-US" sz="2800" dirty="0">
                <a:solidFill>
                  <a:schemeClr val="bg1"/>
                </a:solidFill>
                <a:latin typeface="Arial"/>
              </a:rPr>
              <a:t>Performance Appraisal  Kevin Prendergast CEO Community Management Solutions</a:t>
            </a:r>
            <a:endParaRPr lang="en-US" sz="2000" dirty="0">
              <a:solidFill>
                <a:schemeClr val="bg1"/>
              </a:solidFill>
              <a:latin typeface="Arial"/>
            </a:endParaRPr>
          </a:p>
        </p:txBody>
      </p:sp>
      <p:pic>
        <p:nvPicPr>
          <p:cNvPr id="4" name="Picture 3" descr="A person in a suit and tie&#10;&#10;Description automatically generated with medium confidence">
            <a:extLst>
              <a:ext uri="{FF2B5EF4-FFF2-40B4-BE49-F238E27FC236}">
                <a16:creationId xmlns:a16="http://schemas.microsoft.com/office/drawing/2014/main" id="{A878365F-EB42-34A1-7390-7E886485BEF9}"/>
              </a:ext>
            </a:extLst>
          </p:cNvPr>
          <p:cNvPicPr>
            <a:picLocks noChangeAspect="1"/>
          </p:cNvPicPr>
          <p:nvPr/>
        </p:nvPicPr>
        <p:blipFill>
          <a:blip r:embed="rId3"/>
          <a:stretch>
            <a:fillRect/>
          </a:stretch>
        </p:blipFill>
        <p:spPr>
          <a:xfrm>
            <a:off x="2914650" y="3686174"/>
            <a:ext cx="2016579" cy="25079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1DB0-0FFE-E5F1-CE57-F81A91F652CC}"/>
              </a:ext>
            </a:extLst>
          </p:cNvPr>
          <p:cNvSpPr>
            <a:spLocks noGrp="1"/>
          </p:cNvSpPr>
          <p:nvPr>
            <p:ph type="title"/>
          </p:nvPr>
        </p:nvSpPr>
        <p:spPr>
          <a:xfrm>
            <a:off x="457200" y="0"/>
            <a:ext cx="8229600" cy="1333850"/>
          </a:xfrm>
        </p:spPr>
        <p:txBody>
          <a:bodyPr>
            <a:normAutofit fontScale="90000"/>
          </a:bodyPr>
          <a:lstStyle/>
          <a:p>
            <a:r>
              <a:rPr lang="en-AU" dirty="0"/>
              <a:t>How to address </a:t>
            </a:r>
            <a:br>
              <a:rPr lang="en-AU" dirty="0"/>
            </a:br>
            <a:r>
              <a:rPr lang="en-AU" dirty="0"/>
              <a:t>poor performance </a:t>
            </a:r>
          </a:p>
        </p:txBody>
      </p:sp>
      <p:sp>
        <p:nvSpPr>
          <p:cNvPr id="3" name="Content Placeholder 2">
            <a:extLst>
              <a:ext uri="{FF2B5EF4-FFF2-40B4-BE49-F238E27FC236}">
                <a16:creationId xmlns:a16="http://schemas.microsoft.com/office/drawing/2014/main" id="{887996EE-DF41-ED51-CFCE-8AA350D0BB1C}"/>
              </a:ext>
            </a:extLst>
          </p:cNvPr>
          <p:cNvSpPr>
            <a:spLocks noGrp="1"/>
          </p:cNvSpPr>
          <p:nvPr>
            <p:ph idx="1"/>
          </p:nvPr>
        </p:nvSpPr>
        <p:spPr/>
        <p:txBody>
          <a:bodyPr/>
          <a:lstStyle/>
          <a:p>
            <a:r>
              <a:rPr lang="en-AU" dirty="0"/>
              <a:t>Open, honest and transparent</a:t>
            </a:r>
          </a:p>
          <a:p>
            <a:r>
              <a:rPr lang="en-AU" dirty="0"/>
              <a:t>Honest and clear direction with set goals</a:t>
            </a:r>
          </a:p>
          <a:p>
            <a:r>
              <a:rPr lang="en-AU" dirty="0"/>
              <a:t>Achievable not unachievable</a:t>
            </a:r>
          </a:p>
          <a:p>
            <a:r>
              <a:rPr lang="en-AU" dirty="0"/>
              <a:t>The setting of new Key Performance Indicators </a:t>
            </a:r>
          </a:p>
          <a:p>
            <a:r>
              <a:rPr lang="en-AU" dirty="0"/>
              <a:t>How this can have a detrimental effect on motivation and make someone feel devalued</a:t>
            </a:r>
          </a:p>
        </p:txBody>
      </p:sp>
    </p:spTree>
    <p:extLst>
      <p:ext uri="{BB962C8B-B14F-4D97-AF65-F5344CB8AC3E}">
        <p14:creationId xmlns:p14="http://schemas.microsoft.com/office/powerpoint/2010/main" val="255595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6B3A-B915-009D-B197-86FCC62BE5EA}"/>
              </a:ext>
            </a:extLst>
          </p:cNvPr>
          <p:cNvSpPr>
            <a:spLocks noGrp="1"/>
          </p:cNvSpPr>
          <p:nvPr>
            <p:ph type="title"/>
          </p:nvPr>
        </p:nvSpPr>
        <p:spPr/>
        <p:txBody>
          <a:bodyPr/>
          <a:lstStyle/>
          <a:p>
            <a:r>
              <a:rPr lang="en-AU" dirty="0"/>
              <a:t>Definition of an appraisal</a:t>
            </a:r>
          </a:p>
        </p:txBody>
      </p:sp>
      <p:sp>
        <p:nvSpPr>
          <p:cNvPr id="3" name="Content Placeholder 2">
            <a:extLst>
              <a:ext uri="{FF2B5EF4-FFF2-40B4-BE49-F238E27FC236}">
                <a16:creationId xmlns:a16="http://schemas.microsoft.com/office/drawing/2014/main" id="{94660018-258A-292F-76F3-3DE2F51073FD}"/>
              </a:ext>
            </a:extLst>
          </p:cNvPr>
          <p:cNvSpPr>
            <a:spLocks noGrp="1"/>
          </p:cNvSpPr>
          <p:nvPr>
            <p:ph idx="1"/>
          </p:nvPr>
        </p:nvSpPr>
        <p:spPr/>
        <p:txBody>
          <a:bodyPr>
            <a:normAutofit lnSpcReduction="10000"/>
          </a:bodyPr>
          <a:lstStyle/>
          <a:p>
            <a:r>
              <a:rPr lang="en-AU" dirty="0"/>
              <a:t>“ a periodic and systematic process whereby job performance on an employee is documented and evaluated” .</a:t>
            </a:r>
          </a:p>
          <a:p>
            <a:r>
              <a:rPr lang="en-AU" dirty="0"/>
              <a:t>Discussion</a:t>
            </a:r>
          </a:p>
          <a:p>
            <a:r>
              <a:rPr lang="en-AU" dirty="0"/>
              <a:t>Everyone presumes that a manager or person in authority have an automatic ability or skill to performance manage or measure the performance of others, when this is simply not the case</a:t>
            </a:r>
          </a:p>
        </p:txBody>
      </p:sp>
    </p:spTree>
    <p:extLst>
      <p:ext uri="{BB962C8B-B14F-4D97-AF65-F5344CB8AC3E}">
        <p14:creationId xmlns:p14="http://schemas.microsoft.com/office/powerpoint/2010/main" val="103947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BB43-0C8E-F61B-99E3-E1D89E4D923E}"/>
              </a:ext>
            </a:extLst>
          </p:cNvPr>
          <p:cNvSpPr>
            <a:spLocks noGrp="1"/>
          </p:cNvSpPr>
          <p:nvPr>
            <p:ph type="title"/>
          </p:nvPr>
        </p:nvSpPr>
        <p:spPr/>
        <p:txBody>
          <a:bodyPr/>
          <a:lstStyle/>
          <a:p>
            <a:r>
              <a:rPr lang="en-AU" dirty="0"/>
              <a:t>Why are we doing it</a:t>
            </a:r>
          </a:p>
        </p:txBody>
      </p:sp>
      <p:sp>
        <p:nvSpPr>
          <p:cNvPr id="3" name="Content Placeholder 2">
            <a:extLst>
              <a:ext uri="{FF2B5EF4-FFF2-40B4-BE49-F238E27FC236}">
                <a16:creationId xmlns:a16="http://schemas.microsoft.com/office/drawing/2014/main" id="{135E8D6C-BB92-043A-BE86-6F4D974994FB}"/>
              </a:ext>
            </a:extLst>
          </p:cNvPr>
          <p:cNvSpPr>
            <a:spLocks noGrp="1"/>
          </p:cNvSpPr>
          <p:nvPr>
            <p:ph idx="1"/>
          </p:nvPr>
        </p:nvSpPr>
        <p:spPr/>
        <p:txBody>
          <a:bodyPr>
            <a:normAutofit lnSpcReduction="10000"/>
          </a:bodyPr>
          <a:lstStyle/>
          <a:p>
            <a:r>
              <a:rPr lang="en-AU" dirty="0"/>
              <a:t>To show we care</a:t>
            </a:r>
          </a:p>
          <a:p>
            <a:r>
              <a:rPr lang="en-AU" dirty="0"/>
              <a:t>For employee retention</a:t>
            </a:r>
          </a:p>
          <a:p>
            <a:r>
              <a:rPr lang="en-AU" dirty="0"/>
              <a:t>To keep people interested in their role</a:t>
            </a:r>
          </a:p>
          <a:p>
            <a:r>
              <a:rPr lang="en-AU" dirty="0"/>
              <a:t>To provide feedback</a:t>
            </a:r>
          </a:p>
          <a:p>
            <a:r>
              <a:rPr lang="en-AU" dirty="0"/>
              <a:t>To give them something to strive for</a:t>
            </a:r>
          </a:p>
          <a:p>
            <a:r>
              <a:rPr lang="en-AU" dirty="0"/>
              <a:t>To modify or correct inappropriate behaviour</a:t>
            </a:r>
          </a:p>
          <a:p>
            <a:r>
              <a:rPr lang="en-AU" dirty="0"/>
              <a:t>To explain this impact on the individual, the team, the organisation and the client/member</a:t>
            </a:r>
          </a:p>
        </p:txBody>
      </p:sp>
    </p:spTree>
    <p:extLst>
      <p:ext uri="{BB962C8B-B14F-4D97-AF65-F5344CB8AC3E}">
        <p14:creationId xmlns:p14="http://schemas.microsoft.com/office/powerpoint/2010/main" val="94412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7208-82C1-644C-4C1C-AB6E20132064}"/>
              </a:ext>
            </a:extLst>
          </p:cNvPr>
          <p:cNvSpPr>
            <a:spLocks noGrp="1"/>
          </p:cNvSpPr>
          <p:nvPr>
            <p:ph type="title"/>
          </p:nvPr>
        </p:nvSpPr>
        <p:spPr>
          <a:xfrm>
            <a:off x="457200" y="562061"/>
            <a:ext cx="8229600" cy="855577"/>
          </a:xfrm>
        </p:spPr>
        <p:txBody>
          <a:bodyPr>
            <a:normAutofit fontScale="90000"/>
          </a:bodyPr>
          <a:lstStyle/>
          <a:p>
            <a:r>
              <a:rPr lang="en-AU" dirty="0"/>
              <a:t>If you do it correctly</a:t>
            </a:r>
            <a:br>
              <a:rPr lang="en-AU" dirty="0"/>
            </a:br>
            <a:endParaRPr lang="en-AU" dirty="0"/>
          </a:p>
        </p:txBody>
      </p:sp>
      <p:sp>
        <p:nvSpPr>
          <p:cNvPr id="3" name="Content Placeholder 2">
            <a:extLst>
              <a:ext uri="{FF2B5EF4-FFF2-40B4-BE49-F238E27FC236}">
                <a16:creationId xmlns:a16="http://schemas.microsoft.com/office/drawing/2014/main" id="{425DCF8F-3739-5253-2062-2555CBFA386C}"/>
              </a:ext>
            </a:extLst>
          </p:cNvPr>
          <p:cNvSpPr>
            <a:spLocks noGrp="1"/>
          </p:cNvSpPr>
          <p:nvPr>
            <p:ph idx="1"/>
          </p:nvPr>
        </p:nvSpPr>
        <p:spPr/>
        <p:txBody>
          <a:bodyPr>
            <a:normAutofit fontScale="77500" lnSpcReduction="20000"/>
          </a:bodyPr>
          <a:lstStyle/>
          <a:p>
            <a:r>
              <a:rPr lang="en-AU" dirty="0"/>
              <a:t>Your people will feel understood, valued and appreciated</a:t>
            </a:r>
          </a:p>
          <a:p>
            <a:r>
              <a:rPr lang="en-AU" dirty="0"/>
              <a:t>They will understand why their role is important and how to succeed in that role</a:t>
            </a:r>
          </a:p>
          <a:p>
            <a:r>
              <a:rPr lang="en-AU" dirty="0"/>
              <a:t>They will understand the impact that this has on others and the organisation</a:t>
            </a:r>
          </a:p>
          <a:p>
            <a:r>
              <a:rPr lang="en-AU" dirty="0"/>
              <a:t>You will improve personal and team morale</a:t>
            </a:r>
          </a:p>
          <a:p>
            <a:r>
              <a:rPr lang="en-AU" dirty="0"/>
              <a:t>You will improve and align employee culture</a:t>
            </a:r>
          </a:p>
          <a:p>
            <a:r>
              <a:rPr lang="en-AU" dirty="0"/>
              <a:t>You will refocus people who may have become complacent</a:t>
            </a:r>
          </a:p>
          <a:p>
            <a:r>
              <a:rPr lang="en-AU" dirty="0"/>
              <a:t>Receive valuable feedback from the participant (discuss this in detail)</a:t>
            </a:r>
          </a:p>
        </p:txBody>
      </p:sp>
    </p:spTree>
    <p:extLst>
      <p:ext uri="{BB962C8B-B14F-4D97-AF65-F5344CB8AC3E}">
        <p14:creationId xmlns:p14="http://schemas.microsoft.com/office/powerpoint/2010/main" val="234894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0587-9972-D3C2-4864-41D9E2DAA74E}"/>
              </a:ext>
            </a:extLst>
          </p:cNvPr>
          <p:cNvSpPr>
            <a:spLocks noGrp="1"/>
          </p:cNvSpPr>
          <p:nvPr>
            <p:ph type="title"/>
          </p:nvPr>
        </p:nvSpPr>
        <p:spPr>
          <a:xfrm>
            <a:off x="457200" y="92279"/>
            <a:ext cx="8229600" cy="1325360"/>
          </a:xfrm>
        </p:spPr>
        <p:txBody>
          <a:bodyPr/>
          <a:lstStyle/>
          <a:p>
            <a:r>
              <a:rPr lang="en-AU" dirty="0"/>
              <a:t>Prepare correctly</a:t>
            </a:r>
          </a:p>
        </p:txBody>
      </p:sp>
      <p:sp>
        <p:nvSpPr>
          <p:cNvPr id="3" name="Content Placeholder 2">
            <a:extLst>
              <a:ext uri="{FF2B5EF4-FFF2-40B4-BE49-F238E27FC236}">
                <a16:creationId xmlns:a16="http://schemas.microsoft.com/office/drawing/2014/main" id="{6A9AE2A3-D028-A5A3-1BC1-B816A8535904}"/>
              </a:ext>
            </a:extLst>
          </p:cNvPr>
          <p:cNvSpPr>
            <a:spLocks noGrp="1"/>
          </p:cNvSpPr>
          <p:nvPr>
            <p:ph idx="1"/>
          </p:nvPr>
        </p:nvSpPr>
        <p:spPr/>
        <p:txBody>
          <a:bodyPr/>
          <a:lstStyle/>
          <a:p>
            <a:r>
              <a:rPr lang="en-AU" dirty="0"/>
              <a:t>Understand your audience</a:t>
            </a:r>
          </a:p>
          <a:p>
            <a:r>
              <a:rPr lang="en-AU" dirty="0"/>
              <a:t>Read all the information carefully</a:t>
            </a:r>
          </a:p>
          <a:p>
            <a:r>
              <a:rPr lang="en-AU" dirty="0"/>
              <a:t>Discuss with relevant others prior to the meeting</a:t>
            </a:r>
          </a:p>
          <a:p>
            <a:r>
              <a:rPr lang="en-AU" dirty="0"/>
              <a:t>Show empathy, courtesy and respect</a:t>
            </a:r>
          </a:p>
          <a:p>
            <a:endParaRPr lang="en-AU" dirty="0"/>
          </a:p>
        </p:txBody>
      </p:sp>
    </p:spTree>
    <p:extLst>
      <p:ext uri="{BB962C8B-B14F-4D97-AF65-F5344CB8AC3E}">
        <p14:creationId xmlns:p14="http://schemas.microsoft.com/office/powerpoint/2010/main" val="265990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A05B-9544-F01E-49C2-B28D1AA8B116}"/>
              </a:ext>
            </a:extLst>
          </p:cNvPr>
          <p:cNvSpPr>
            <a:spLocks noGrp="1"/>
          </p:cNvSpPr>
          <p:nvPr>
            <p:ph type="title"/>
          </p:nvPr>
        </p:nvSpPr>
        <p:spPr/>
        <p:txBody>
          <a:bodyPr/>
          <a:lstStyle/>
          <a:p>
            <a:r>
              <a:rPr lang="en-AU" dirty="0"/>
              <a:t>How to improve</a:t>
            </a:r>
          </a:p>
        </p:txBody>
      </p:sp>
      <p:sp>
        <p:nvSpPr>
          <p:cNvPr id="3" name="Content Placeholder 2">
            <a:extLst>
              <a:ext uri="{FF2B5EF4-FFF2-40B4-BE49-F238E27FC236}">
                <a16:creationId xmlns:a16="http://schemas.microsoft.com/office/drawing/2014/main" id="{5828F690-94B3-30F7-FB92-6577AF615223}"/>
              </a:ext>
            </a:extLst>
          </p:cNvPr>
          <p:cNvSpPr>
            <a:spLocks noGrp="1"/>
          </p:cNvSpPr>
          <p:nvPr>
            <p:ph idx="1"/>
          </p:nvPr>
        </p:nvSpPr>
        <p:spPr/>
        <p:txBody>
          <a:bodyPr>
            <a:normAutofit lnSpcReduction="10000"/>
          </a:bodyPr>
          <a:lstStyle/>
          <a:p>
            <a:r>
              <a:rPr lang="en-AU" dirty="0"/>
              <a:t>Explain how a person can improve their performance.</a:t>
            </a:r>
          </a:p>
          <a:p>
            <a:r>
              <a:rPr lang="en-AU" dirty="0"/>
              <a:t>What can you provide to the person for them to improve.</a:t>
            </a:r>
          </a:p>
          <a:p>
            <a:r>
              <a:rPr lang="en-AU" dirty="0"/>
              <a:t>Is this training (do not promise what you cannot deliver) , mentoring, coaching, positive affirmation, a review of the role and position description? Are they challenged enough in their current role, or are they treading water?.</a:t>
            </a:r>
          </a:p>
        </p:txBody>
      </p:sp>
    </p:spTree>
    <p:extLst>
      <p:ext uri="{BB962C8B-B14F-4D97-AF65-F5344CB8AC3E}">
        <p14:creationId xmlns:p14="http://schemas.microsoft.com/office/powerpoint/2010/main" val="137522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8E6F-415F-893A-DC0C-E95FA3AE2856}"/>
              </a:ext>
            </a:extLst>
          </p:cNvPr>
          <p:cNvSpPr>
            <a:spLocks noGrp="1"/>
          </p:cNvSpPr>
          <p:nvPr>
            <p:ph type="title"/>
          </p:nvPr>
        </p:nvSpPr>
        <p:spPr/>
        <p:txBody>
          <a:bodyPr/>
          <a:lstStyle/>
          <a:p>
            <a:r>
              <a:rPr lang="en-AU" dirty="0"/>
              <a:t>Mental Health</a:t>
            </a:r>
          </a:p>
        </p:txBody>
      </p:sp>
      <p:sp>
        <p:nvSpPr>
          <p:cNvPr id="3" name="Content Placeholder 2">
            <a:extLst>
              <a:ext uri="{FF2B5EF4-FFF2-40B4-BE49-F238E27FC236}">
                <a16:creationId xmlns:a16="http://schemas.microsoft.com/office/drawing/2014/main" id="{6939C34B-63F0-C7F9-0908-EF3B09A64BD9}"/>
              </a:ext>
            </a:extLst>
          </p:cNvPr>
          <p:cNvSpPr>
            <a:spLocks noGrp="1"/>
          </p:cNvSpPr>
          <p:nvPr>
            <p:ph idx="1"/>
          </p:nvPr>
        </p:nvSpPr>
        <p:spPr/>
        <p:txBody>
          <a:bodyPr>
            <a:normAutofit lnSpcReduction="10000"/>
          </a:bodyPr>
          <a:lstStyle/>
          <a:p>
            <a:r>
              <a:rPr lang="en-AU" dirty="0"/>
              <a:t>Sick leave is higher now than any time in recent memory due to variety of reasons including recovery from the COVID19 pandemic, economic pressure and job security, rising inflation and family pressures, fear of job insecurity.</a:t>
            </a:r>
          </a:p>
          <a:p>
            <a:r>
              <a:rPr lang="en-AU" dirty="0"/>
              <a:t>Figures for the increase in mental health issues for employees is alarming so keep that in mind during this process please.</a:t>
            </a:r>
          </a:p>
        </p:txBody>
      </p:sp>
    </p:spTree>
    <p:extLst>
      <p:ext uri="{BB962C8B-B14F-4D97-AF65-F5344CB8AC3E}">
        <p14:creationId xmlns:p14="http://schemas.microsoft.com/office/powerpoint/2010/main" val="260312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CB46-0B5A-13FB-ED20-FF1DA6109D99}"/>
              </a:ext>
            </a:extLst>
          </p:cNvPr>
          <p:cNvSpPr>
            <a:spLocks noGrp="1"/>
          </p:cNvSpPr>
          <p:nvPr>
            <p:ph type="title"/>
          </p:nvPr>
        </p:nvSpPr>
        <p:spPr/>
        <p:txBody>
          <a:bodyPr/>
          <a:lstStyle/>
          <a:p>
            <a:r>
              <a:rPr lang="en-AU" dirty="0"/>
              <a:t>Management style</a:t>
            </a:r>
          </a:p>
        </p:txBody>
      </p:sp>
      <p:sp>
        <p:nvSpPr>
          <p:cNvPr id="3" name="Content Placeholder 2">
            <a:extLst>
              <a:ext uri="{FF2B5EF4-FFF2-40B4-BE49-F238E27FC236}">
                <a16:creationId xmlns:a16="http://schemas.microsoft.com/office/drawing/2014/main" id="{BB55AB16-C697-C426-2518-09E3D4CE6EDF}"/>
              </a:ext>
            </a:extLst>
          </p:cNvPr>
          <p:cNvSpPr>
            <a:spLocks noGrp="1"/>
          </p:cNvSpPr>
          <p:nvPr>
            <p:ph idx="1"/>
          </p:nvPr>
        </p:nvSpPr>
        <p:spPr/>
        <p:txBody>
          <a:bodyPr/>
          <a:lstStyle/>
          <a:p>
            <a:r>
              <a:rPr lang="en-AU" dirty="0"/>
              <a:t>What is your management style?</a:t>
            </a:r>
          </a:p>
          <a:p>
            <a:r>
              <a:rPr lang="en-AU" dirty="0"/>
              <a:t>What impacts does this have</a:t>
            </a:r>
          </a:p>
          <a:p>
            <a:r>
              <a:rPr lang="en-AU" dirty="0"/>
              <a:t>Big personality (discuss)</a:t>
            </a:r>
          </a:p>
        </p:txBody>
      </p:sp>
    </p:spTree>
    <p:extLst>
      <p:ext uri="{BB962C8B-B14F-4D97-AF65-F5344CB8AC3E}">
        <p14:creationId xmlns:p14="http://schemas.microsoft.com/office/powerpoint/2010/main" val="34590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0422-8FFE-DEF1-DA1A-6186A9E749F7}"/>
              </a:ext>
            </a:extLst>
          </p:cNvPr>
          <p:cNvSpPr>
            <a:spLocks noGrp="1"/>
          </p:cNvSpPr>
          <p:nvPr>
            <p:ph type="title"/>
          </p:nvPr>
        </p:nvSpPr>
        <p:spPr/>
        <p:txBody>
          <a:bodyPr/>
          <a:lstStyle/>
          <a:p>
            <a:r>
              <a:rPr lang="en-AU" dirty="0"/>
              <a:t>Subconscious Bias</a:t>
            </a:r>
          </a:p>
        </p:txBody>
      </p:sp>
      <p:sp>
        <p:nvSpPr>
          <p:cNvPr id="3" name="Content Placeholder 2">
            <a:extLst>
              <a:ext uri="{FF2B5EF4-FFF2-40B4-BE49-F238E27FC236}">
                <a16:creationId xmlns:a16="http://schemas.microsoft.com/office/drawing/2014/main" id="{76DE3F3E-C81F-F281-5836-856CC623318B}"/>
              </a:ext>
            </a:extLst>
          </p:cNvPr>
          <p:cNvSpPr>
            <a:spLocks noGrp="1"/>
          </p:cNvSpPr>
          <p:nvPr>
            <p:ph idx="1"/>
          </p:nvPr>
        </p:nvSpPr>
        <p:spPr/>
        <p:txBody>
          <a:bodyPr/>
          <a:lstStyle/>
          <a:p>
            <a:r>
              <a:rPr lang="en-AU" dirty="0"/>
              <a:t>Do you have or could you have a subconscious bias or conflict of interest?</a:t>
            </a:r>
          </a:p>
          <a:p>
            <a:r>
              <a:rPr lang="en-AU" dirty="0"/>
              <a:t>Discuss</a:t>
            </a:r>
          </a:p>
        </p:txBody>
      </p:sp>
    </p:spTree>
    <p:extLst>
      <p:ext uri="{BB962C8B-B14F-4D97-AF65-F5344CB8AC3E}">
        <p14:creationId xmlns:p14="http://schemas.microsoft.com/office/powerpoint/2010/main" val="20959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C324-736C-430A-A994-1E484228914C}"/>
              </a:ext>
            </a:extLst>
          </p:cNvPr>
          <p:cNvSpPr>
            <a:spLocks noGrp="1"/>
          </p:cNvSpPr>
          <p:nvPr>
            <p:ph type="title"/>
          </p:nvPr>
        </p:nvSpPr>
        <p:spPr/>
        <p:txBody>
          <a:bodyPr/>
          <a:lstStyle/>
          <a:p>
            <a:r>
              <a:rPr lang="en-AU" dirty="0"/>
              <a:t>Objective Standard</a:t>
            </a:r>
          </a:p>
        </p:txBody>
      </p:sp>
      <p:sp>
        <p:nvSpPr>
          <p:cNvPr id="3" name="Content Placeholder 2">
            <a:extLst>
              <a:ext uri="{FF2B5EF4-FFF2-40B4-BE49-F238E27FC236}">
                <a16:creationId xmlns:a16="http://schemas.microsoft.com/office/drawing/2014/main" id="{15AD7D33-5EF1-DD9E-C9B6-4A0265B18E72}"/>
              </a:ext>
            </a:extLst>
          </p:cNvPr>
          <p:cNvSpPr>
            <a:spLocks noGrp="1"/>
          </p:cNvSpPr>
          <p:nvPr>
            <p:ph idx="1"/>
          </p:nvPr>
        </p:nvSpPr>
        <p:spPr/>
        <p:txBody>
          <a:bodyPr/>
          <a:lstStyle/>
          <a:p>
            <a:r>
              <a:rPr lang="en-AU" dirty="0"/>
              <a:t>How and what are you going to measure</a:t>
            </a:r>
          </a:p>
          <a:p>
            <a:r>
              <a:rPr lang="en-AU" dirty="0"/>
              <a:t>Once you decide that how are you going to ensure that you have an objective standard</a:t>
            </a:r>
          </a:p>
          <a:p>
            <a:r>
              <a:rPr lang="en-AU" dirty="0"/>
              <a:t>What is the range of tolerance (discuss)</a:t>
            </a:r>
          </a:p>
          <a:p>
            <a:r>
              <a:rPr lang="en-AU" dirty="0"/>
              <a:t> What are and how much should you take into account mitigating factors.</a:t>
            </a:r>
          </a:p>
          <a:p>
            <a:r>
              <a:rPr lang="en-AU" dirty="0"/>
              <a:t>When is there a need for zero tolerance.</a:t>
            </a:r>
          </a:p>
        </p:txBody>
      </p:sp>
    </p:spTree>
    <p:extLst>
      <p:ext uri="{BB962C8B-B14F-4D97-AF65-F5344CB8AC3E}">
        <p14:creationId xmlns:p14="http://schemas.microsoft.com/office/powerpoint/2010/main" val="398092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AU" sz="3200" dirty="0"/>
              <a:t>Community Management Solutions</a:t>
            </a:r>
          </a:p>
        </p:txBody>
      </p:sp>
      <p:sp>
        <p:nvSpPr>
          <p:cNvPr id="3" name="Content Placeholder 2"/>
          <p:cNvSpPr>
            <a:spLocks noGrp="1"/>
          </p:cNvSpPr>
          <p:nvPr>
            <p:ph idx="1"/>
          </p:nvPr>
        </p:nvSpPr>
        <p:spPr>
          <a:xfrm>
            <a:off x="457200" y="1600201"/>
            <a:ext cx="8229600" cy="4525963"/>
          </a:xfrm>
        </p:spPr>
        <p:txBody>
          <a:bodyPr>
            <a:normAutofit lnSpcReduction="10000"/>
          </a:bodyPr>
          <a:lstStyle/>
          <a:p>
            <a:r>
              <a:rPr lang="en-AU" dirty="0"/>
              <a:t>Welcome</a:t>
            </a:r>
          </a:p>
          <a:p>
            <a:r>
              <a:rPr lang="en-AU" dirty="0"/>
              <a:t>Introduction</a:t>
            </a:r>
          </a:p>
          <a:p>
            <a:r>
              <a:rPr lang="en-AU" dirty="0"/>
              <a:t>Articles written in newsletter</a:t>
            </a:r>
          </a:p>
          <a:p>
            <a:r>
              <a:rPr lang="en-AU" dirty="0"/>
              <a:t>Frequency of topic from our members</a:t>
            </a:r>
          </a:p>
          <a:p>
            <a:r>
              <a:rPr lang="en-AU" dirty="0"/>
              <a:t>Misunderstood skill</a:t>
            </a:r>
          </a:p>
          <a:p>
            <a:r>
              <a:rPr lang="en-AU" dirty="0"/>
              <a:t>What is it designed to achieve</a:t>
            </a:r>
          </a:p>
          <a:p>
            <a:r>
              <a:rPr lang="en-AU" dirty="0"/>
              <a:t>Do people care anymore</a:t>
            </a:r>
          </a:p>
          <a:p>
            <a:r>
              <a:rPr lang="en-AU" dirty="0"/>
              <a:t>Why is there no time for it</a:t>
            </a:r>
          </a:p>
        </p:txBody>
      </p:sp>
      <p:pic>
        <p:nvPicPr>
          <p:cNvPr id="5" name="Picture 4" descr="Shape&#10;&#10;Description automatically generated">
            <a:extLst>
              <a:ext uri="{FF2B5EF4-FFF2-40B4-BE49-F238E27FC236}">
                <a16:creationId xmlns:a16="http://schemas.microsoft.com/office/drawing/2014/main" id="{8F5AC617-E36B-A1BA-5B95-4A70BFF801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43600" y="3592285"/>
            <a:ext cx="2498271" cy="2533879"/>
          </a:xfrm>
          <a:prstGeom prst="rect">
            <a:avLst/>
          </a:prstGeom>
        </p:spPr>
      </p:pic>
    </p:spTree>
    <p:extLst>
      <p:ext uri="{BB962C8B-B14F-4D97-AF65-F5344CB8AC3E}">
        <p14:creationId xmlns:p14="http://schemas.microsoft.com/office/powerpoint/2010/main" val="331207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8073-CD68-CBEA-7101-97F7FEE01665}"/>
              </a:ext>
            </a:extLst>
          </p:cNvPr>
          <p:cNvSpPr>
            <a:spLocks noGrp="1"/>
          </p:cNvSpPr>
          <p:nvPr>
            <p:ph type="title"/>
          </p:nvPr>
        </p:nvSpPr>
        <p:spPr>
          <a:xfrm>
            <a:off x="457200" y="0"/>
            <a:ext cx="8229600" cy="1417639"/>
          </a:xfrm>
        </p:spPr>
        <p:txBody>
          <a:bodyPr>
            <a:normAutofit/>
          </a:bodyPr>
          <a:lstStyle/>
          <a:p>
            <a:r>
              <a:rPr lang="en-AU" sz="4000" dirty="0"/>
              <a:t>How to have that </a:t>
            </a:r>
            <a:br>
              <a:rPr lang="en-AU" sz="4000" dirty="0"/>
            </a:br>
            <a:r>
              <a:rPr lang="en-AU" sz="4000" dirty="0"/>
              <a:t>difficult conversation</a:t>
            </a:r>
          </a:p>
        </p:txBody>
      </p:sp>
      <p:sp>
        <p:nvSpPr>
          <p:cNvPr id="3" name="Content Placeholder 2">
            <a:extLst>
              <a:ext uri="{FF2B5EF4-FFF2-40B4-BE49-F238E27FC236}">
                <a16:creationId xmlns:a16="http://schemas.microsoft.com/office/drawing/2014/main" id="{C4D964B8-5715-3EDC-622D-FFCDDE504E2B}"/>
              </a:ext>
            </a:extLst>
          </p:cNvPr>
          <p:cNvSpPr>
            <a:spLocks noGrp="1"/>
          </p:cNvSpPr>
          <p:nvPr>
            <p:ph idx="1"/>
          </p:nvPr>
        </p:nvSpPr>
        <p:spPr/>
        <p:txBody>
          <a:bodyPr>
            <a:normAutofit fontScale="92500" lnSpcReduction="10000"/>
          </a:bodyPr>
          <a:lstStyle/>
          <a:p>
            <a:r>
              <a:rPr lang="en-AU" dirty="0"/>
              <a:t>Courage</a:t>
            </a:r>
          </a:p>
          <a:p>
            <a:r>
              <a:rPr lang="en-AU" dirty="0"/>
              <a:t>Honesty</a:t>
            </a:r>
          </a:p>
          <a:p>
            <a:r>
              <a:rPr lang="en-AU" dirty="0"/>
              <a:t>Supported by evidence not gossip, innuendo or unsubstantiated evidence</a:t>
            </a:r>
          </a:p>
          <a:p>
            <a:r>
              <a:rPr lang="en-AU" dirty="0"/>
              <a:t>How to prepare a performance improvement plan and to explain the ramifications for non compliance. (set realistic time frames and goals)</a:t>
            </a:r>
          </a:p>
          <a:p>
            <a:r>
              <a:rPr lang="en-AU" dirty="0"/>
              <a:t>How to issue formal warnings performance action, suspension, show cause or termination.</a:t>
            </a:r>
          </a:p>
        </p:txBody>
      </p:sp>
    </p:spTree>
    <p:extLst>
      <p:ext uri="{BB962C8B-B14F-4D97-AF65-F5344CB8AC3E}">
        <p14:creationId xmlns:p14="http://schemas.microsoft.com/office/powerpoint/2010/main" val="245034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8DF9-12B1-311E-F20C-374953A14598}"/>
              </a:ext>
            </a:extLst>
          </p:cNvPr>
          <p:cNvSpPr>
            <a:spLocks noGrp="1"/>
          </p:cNvSpPr>
          <p:nvPr>
            <p:ph type="title"/>
          </p:nvPr>
        </p:nvSpPr>
        <p:spPr/>
        <p:txBody>
          <a:bodyPr/>
          <a:lstStyle/>
          <a:p>
            <a:r>
              <a:rPr lang="en-AU" dirty="0"/>
              <a:t>The Perfect Employee</a:t>
            </a:r>
          </a:p>
        </p:txBody>
      </p:sp>
      <p:sp>
        <p:nvSpPr>
          <p:cNvPr id="3" name="Content Placeholder 2">
            <a:extLst>
              <a:ext uri="{FF2B5EF4-FFF2-40B4-BE49-F238E27FC236}">
                <a16:creationId xmlns:a16="http://schemas.microsoft.com/office/drawing/2014/main" id="{3DC54DAC-2948-339E-331C-043843018330}"/>
              </a:ext>
            </a:extLst>
          </p:cNvPr>
          <p:cNvSpPr>
            <a:spLocks noGrp="1"/>
          </p:cNvSpPr>
          <p:nvPr>
            <p:ph idx="1"/>
          </p:nvPr>
        </p:nvSpPr>
        <p:spPr/>
        <p:txBody>
          <a:bodyPr/>
          <a:lstStyle/>
          <a:p>
            <a:r>
              <a:rPr lang="en-AU" dirty="0"/>
              <a:t>Discussion</a:t>
            </a:r>
          </a:p>
          <a:p>
            <a:r>
              <a:rPr lang="en-AU" dirty="0"/>
              <a:t>How does this impact on the review</a:t>
            </a:r>
          </a:p>
        </p:txBody>
      </p:sp>
    </p:spTree>
    <p:extLst>
      <p:ext uri="{BB962C8B-B14F-4D97-AF65-F5344CB8AC3E}">
        <p14:creationId xmlns:p14="http://schemas.microsoft.com/office/powerpoint/2010/main" val="163258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2216-7699-AC6B-AB73-91F071E23847}"/>
              </a:ext>
            </a:extLst>
          </p:cNvPr>
          <p:cNvSpPr>
            <a:spLocks noGrp="1"/>
          </p:cNvSpPr>
          <p:nvPr>
            <p:ph type="title"/>
          </p:nvPr>
        </p:nvSpPr>
        <p:spPr/>
        <p:txBody>
          <a:bodyPr/>
          <a:lstStyle/>
          <a:p>
            <a:r>
              <a:rPr lang="en-AU" dirty="0"/>
              <a:t>Halo and Horns</a:t>
            </a:r>
          </a:p>
        </p:txBody>
      </p:sp>
      <p:sp>
        <p:nvSpPr>
          <p:cNvPr id="3" name="Content Placeholder 2">
            <a:extLst>
              <a:ext uri="{FF2B5EF4-FFF2-40B4-BE49-F238E27FC236}">
                <a16:creationId xmlns:a16="http://schemas.microsoft.com/office/drawing/2014/main" id="{A275DA0E-3756-0DDF-8B2E-A74560EB273D}"/>
              </a:ext>
            </a:extLst>
          </p:cNvPr>
          <p:cNvSpPr>
            <a:spLocks noGrp="1"/>
          </p:cNvSpPr>
          <p:nvPr>
            <p:ph idx="1"/>
          </p:nvPr>
        </p:nvSpPr>
        <p:spPr/>
        <p:txBody>
          <a:bodyPr/>
          <a:lstStyle/>
          <a:p>
            <a:r>
              <a:rPr lang="en-AU" dirty="0"/>
              <a:t>Discuss</a:t>
            </a:r>
          </a:p>
        </p:txBody>
      </p:sp>
    </p:spTree>
    <p:extLst>
      <p:ext uri="{BB962C8B-B14F-4D97-AF65-F5344CB8AC3E}">
        <p14:creationId xmlns:p14="http://schemas.microsoft.com/office/powerpoint/2010/main" val="11905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4714-FC98-5B50-B83F-E117AE37E1DE}"/>
              </a:ext>
            </a:extLst>
          </p:cNvPr>
          <p:cNvSpPr>
            <a:spLocks noGrp="1"/>
          </p:cNvSpPr>
          <p:nvPr>
            <p:ph type="title"/>
          </p:nvPr>
        </p:nvSpPr>
        <p:spPr/>
        <p:txBody>
          <a:bodyPr/>
          <a:lstStyle/>
          <a:p>
            <a:r>
              <a:rPr lang="en-AU" dirty="0"/>
              <a:t>How can we help</a:t>
            </a:r>
          </a:p>
        </p:txBody>
      </p:sp>
      <p:sp>
        <p:nvSpPr>
          <p:cNvPr id="3" name="Content Placeholder 2">
            <a:extLst>
              <a:ext uri="{FF2B5EF4-FFF2-40B4-BE49-F238E27FC236}">
                <a16:creationId xmlns:a16="http://schemas.microsoft.com/office/drawing/2014/main" id="{279402E6-2DF6-64F3-EF7D-6657C99E09CA}"/>
              </a:ext>
            </a:extLst>
          </p:cNvPr>
          <p:cNvSpPr>
            <a:spLocks noGrp="1"/>
          </p:cNvSpPr>
          <p:nvPr>
            <p:ph idx="1"/>
          </p:nvPr>
        </p:nvSpPr>
        <p:spPr/>
        <p:txBody>
          <a:bodyPr>
            <a:normAutofit lnSpcReduction="10000"/>
          </a:bodyPr>
          <a:lstStyle/>
          <a:p>
            <a:r>
              <a:rPr lang="en-AU" dirty="0"/>
              <a:t>I will write a number of new articles in our bi monthly newsletter going into much more detail about these topics.</a:t>
            </a:r>
          </a:p>
          <a:p>
            <a:r>
              <a:rPr lang="en-AU" dirty="0"/>
              <a:t>I will be holding an in person training session which you are welcome to attend (at dramatically reduced costs for members)</a:t>
            </a:r>
          </a:p>
          <a:p>
            <a:r>
              <a:rPr lang="en-AU" dirty="0"/>
              <a:t>One of our consultants can visit your organisation and provide direct training which is invaluable to the success of your business.</a:t>
            </a:r>
          </a:p>
        </p:txBody>
      </p:sp>
    </p:spTree>
    <p:extLst>
      <p:ext uri="{BB962C8B-B14F-4D97-AF65-F5344CB8AC3E}">
        <p14:creationId xmlns:p14="http://schemas.microsoft.com/office/powerpoint/2010/main" val="247771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296C-5507-278A-9771-4D3E6085F5D0}"/>
              </a:ext>
            </a:extLst>
          </p:cNvPr>
          <p:cNvSpPr>
            <a:spLocks noGrp="1"/>
          </p:cNvSpPr>
          <p:nvPr>
            <p:ph type="title"/>
          </p:nvPr>
        </p:nvSpPr>
        <p:spPr/>
        <p:txBody>
          <a:bodyPr/>
          <a:lstStyle/>
          <a:p>
            <a:r>
              <a:rPr lang="en-AU" dirty="0"/>
              <a:t>Any questions</a:t>
            </a:r>
          </a:p>
        </p:txBody>
      </p:sp>
      <p:sp>
        <p:nvSpPr>
          <p:cNvPr id="3" name="Content Placeholder 2">
            <a:extLst>
              <a:ext uri="{FF2B5EF4-FFF2-40B4-BE49-F238E27FC236}">
                <a16:creationId xmlns:a16="http://schemas.microsoft.com/office/drawing/2014/main" id="{23A80856-277E-73B8-CF11-D9188B77EB6E}"/>
              </a:ext>
            </a:extLst>
          </p:cNvPr>
          <p:cNvSpPr>
            <a:spLocks noGrp="1"/>
          </p:cNvSpPr>
          <p:nvPr>
            <p:ph idx="1"/>
          </p:nvPr>
        </p:nvSpPr>
        <p:spPr/>
        <p:txBody>
          <a:bodyPr/>
          <a:lstStyle/>
          <a:p>
            <a:r>
              <a:rPr lang="en-AU" dirty="0"/>
              <a:t>Answer any questions</a:t>
            </a:r>
          </a:p>
          <a:p>
            <a:r>
              <a:rPr lang="en-AU" dirty="0"/>
              <a:t>Summary and discussion</a:t>
            </a:r>
          </a:p>
        </p:txBody>
      </p:sp>
    </p:spTree>
    <p:extLst>
      <p:ext uri="{BB962C8B-B14F-4D97-AF65-F5344CB8AC3E}">
        <p14:creationId xmlns:p14="http://schemas.microsoft.com/office/powerpoint/2010/main" val="27928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9697-9CFF-537C-EB43-835B3AEC60A9}"/>
              </a:ext>
            </a:extLst>
          </p:cNvPr>
          <p:cNvSpPr>
            <a:spLocks noGrp="1"/>
          </p:cNvSpPr>
          <p:nvPr>
            <p:ph type="title"/>
          </p:nvPr>
        </p:nvSpPr>
        <p:spPr/>
        <p:txBody>
          <a:bodyPr/>
          <a:lstStyle/>
          <a:p>
            <a:r>
              <a:rPr lang="en-AU" dirty="0"/>
              <a:t>Beginning</a:t>
            </a:r>
          </a:p>
        </p:txBody>
      </p:sp>
      <p:sp>
        <p:nvSpPr>
          <p:cNvPr id="3" name="Content Placeholder 2">
            <a:extLst>
              <a:ext uri="{FF2B5EF4-FFF2-40B4-BE49-F238E27FC236}">
                <a16:creationId xmlns:a16="http://schemas.microsoft.com/office/drawing/2014/main" id="{C96BB4F5-E133-F3D8-BE9F-0A801F90A6B6}"/>
              </a:ext>
            </a:extLst>
          </p:cNvPr>
          <p:cNvSpPr>
            <a:spLocks noGrp="1"/>
          </p:cNvSpPr>
          <p:nvPr>
            <p:ph idx="1"/>
          </p:nvPr>
        </p:nvSpPr>
        <p:spPr/>
        <p:txBody>
          <a:bodyPr/>
          <a:lstStyle/>
          <a:p>
            <a:r>
              <a:rPr lang="en-AU" dirty="0"/>
              <a:t>What is the goal of the appraisal</a:t>
            </a:r>
          </a:p>
          <a:p>
            <a:r>
              <a:rPr lang="en-AU" dirty="0"/>
              <a:t>Collaboration</a:t>
            </a:r>
          </a:p>
          <a:p>
            <a:r>
              <a:rPr lang="en-AU" dirty="0"/>
              <a:t>Communication</a:t>
            </a:r>
          </a:p>
          <a:p>
            <a:r>
              <a:rPr lang="en-AU" dirty="0"/>
              <a:t>Improvement</a:t>
            </a:r>
          </a:p>
          <a:p>
            <a:r>
              <a:rPr lang="en-AU" dirty="0"/>
              <a:t>Correct misunderstandings</a:t>
            </a:r>
          </a:p>
          <a:p>
            <a:r>
              <a:rPr lang="en-AU" dirty="0"/>
              <a:t>Receive feedback</a:t>
            </a:r>
          </a:p>
          <a:p>
            <a:r>
              <a:rPr lang="en-AU" dirty="0"/>
              <a:t>Active Listening</a:t>
            </a:r>
          </a:p>
        </p:txBody>
      </p:sp>
      <p:pic>
        <p:nvPicPr>
          <p:cNvPr id="5" name="Picture 4" descr="A close-up of a cell phone&#10;&#10;Description automatically generated with low confidence">
            <a:extLst>
              <a:ext uri="{FF2B5EF4-FFF2-40B4-BE49-F238E27FC236}">
                <a16:creationId xmlns:a16="http://schemas.microsoft.com/office/drawing/2014/main" id="{E0258314-DCE0-7D23-95E9-5268D9136A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59186" y="2233612"/>
            <a:ext cx="3810000" cy="2390775"/>
          </a:xfrm>
          <a:prstGeom prst="rect">
            <a:avLst/>
          </a:prstGeom>
        </p:spPr>
      </p:pic>
    </p:spTree>
    <p:extLst>
      <p:ext uri="{BB962C8B-B14F-4D97-AF65-F5344CB8AC3E}">
        <p14:creationId xmlns:p14="http://schemas.microsoft.com/office/powerpoint/2010/main" val="278803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B9BF-829B-847B-8B5A-39BD2345B4A5}"/>
              </a:ext>
            </a:extLst>
          </p:cNvPr>
          <p:cNvSpPr>
            <a:spLocks noGrp="1"/>
          </p:cNvSpPr>
          <p:nvPr>
            <p:ph type="title"/>
          </p:nvPr>
        </p:nvSpPr>
        <p:spPr/>
        <p:txBody>
          <a:bodyPr/>
          <a:lstStyle/>
          <a:p>
            <a:r>
              <a:rPr lang="en-AU" dirty="0"/>
              <a:t>Process</a:t>
            </a:r>
          </a:p>
        </p:txBody>
      </p:sp>
      <p:sp>
        <p:nvSpPr>
          <p:cNvPr id="3" name="Content Placeholder 2">
            <a:extLst>
              <a:ext uri="{FF2B5EF4-FFF2-40B4-BE49-F238E27FC236}">
                <a16:creationId xmlns:a16="http://schemas.microsoft.com/office/drawing/2014/main" id="{8431CFDA-2A7F-3F9B-FD20-D5F2A33E9255}"/>
              </a:ext>
            </a:extLst>
          </p:cNvPr>
          <p:cNvSpPr>
            <a:spLocks noGrp="1"/>
          </p:cNvSpPr>
          <p:nvPr>
            <p:ph idx="1"/>
          </p:nvPr>
        </p:nvSpPr>
        <p:spPr/>
        <p:txBody>
          <a:bodyPr>
            <a:normAutofit fontScale="92500" lnSpcReduction="10000"/>
          </a:bodyPr>
          <a:lstStyle/>
          <a:p>
            <a:r>
              <a:rPr lang="en-AU" dirty="0"/>
              <a:t>Given the thought and credit that the process deserves</a:t>
            </a:r>
          </a:p>
          <a:p>
            <a:r>
              <a:rPr lang="en-AU" dirty="0"/>
              <a:t>Preparation</a:t>
            </a:r>
          </a:p>
          <a:p>
            <a:r>
              <a:rPr lang="en-AU" dirty="0"/>
              <a:t>How to prepare</a:t>
            </a:r>
          </a:p>
          <a:p>
            <a:r>
              <a:rPr lang="en-AU" dirty="0"/>
              <a:t>Organisation mission and values</a:t>
            </a:r>
          </a:p>
          <a:p>
            <a:r>
              <a:rPr lang="en-AU" dirty="0"/>
              <a:t>Organisation service delivery model</a:t>
            </a:r>
          </a:p>
          <a:p>
            <a:r>
              <a:rPr lang="en-AU" dirty="0"/>
              <a:t>Organisation strategic plan</a:t>
            </a:r>
          </a:p>
          <a:p>
            <a:r>
              <a:rPr lang="en-AU" dirty="0"/>
              <a:t>Organisation operational plan</a:t>
            </a:r>
          </a:p>
          <a:p>
            <a:r>
              <a:rPr lang="en-AU" dirty="0"/>
              <a:t>Organisations current challenges</a:t>
            </a:r>
          </a:p>
        </p:txBody>
      </p:sp>
      <p:pic>
        <p:nvPicPr>
          <p:cNvPr id="5" name="Picture 4" descr="A picture containing text, blackboard&#10;&#10;Description automatically generated">
            <a:extLst>
              <a:ext uri="{FF2B5EF4-FFF2-40B4-BE49-F238E27FC236}">
                <a16:creationId xmlns:a16="http://schemas.microsoft.com/office/drawing/2014/main" id="{A6E33DCB-4E40-AA7B-B9CB-DD79964E29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19156" y="3429000"/>
            <a:ext cx="2367643" cy="1524000"/>
          </a:xfrm>
          <a:prstGeom prst="rect">
            <a:avLst/>
          </a:prstGeom>
        </p:spPr>
      </p:pic>
    </p:spTree>
    <p:extLst>
      <p:ext uri="{BB962C8B-B14F-4D97-AF65-F5344CB8AC3E}">
        <p14:creationId xmlns:p14="http://schemas.microsoft.com/office/powerpoint/2010/main" val="21097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C937-CDD0-8B60-D572-34E936D0DE81}"/>
              </a:ext>
            </a:extLst>
          </p:cNvPr>
          <p:cNvSpPr>
            <a:spLocks noGrp="1"/>
          </p:cNvSpPr>
          <p:nvPr>
            <p:ph type="title"/>
          </p:nvPr>
        </p:nvSpPr>
        <p:spPr/>
        <p:txBody>
          <a:bodyPr/>
          <a:lstStyle/>
          <a:p>
            <a:r>
              <a:rPr lang="en-AU" dirty="0"/>
              <a:t>Individual preparation</a:t>
            </a:r>
          </a:p>
        </p:txBody>
      </p:sp>
      <p:sp>
        <p:nvSpPr>
          <p:cNvPr id="3" name="Content Placeholder 2">
            <a:extLst>
              <a:ext uri="{FF2B5EF4-FFF2-40B4-BE49-F238E27FC236}">
                <a16:creationId xmlns:a16="http://schemas.microsoft.com/office/drawing/2014/main" id="{81910FB1-0F6B-F326-AD19-CED2842099CC}"/>
              </a:ext>
            </a:extLst>
          </p:cNvPr>
          <p:cNvSpPr>
            <a:spLocks noGrp="1"/>
          </p:cNvSpPr>
          <p:nvPr>
            <p:ph idx="1"/>
          </p:nvPr>
        </p:nvSpPr>
        <p:spPr/>
        <p:txBody>
          <a:bodyPr/>
          <a:lstStyle/>
          <a:p>
            <a:r>
              <a:rPr lang="en-AU" dirty="0"/>
              <a:t>Advanced notice to the participant</a:t>
            </a:r>
          </a:p>
          <a:p>
            <a:r>
              <a:rPr lang="en-AU" dirty="0"/>
              <a:t>Initial conversation with the participant</a:t>
            </a:r>
          </a:p>
          <a:p>
            <a:r>
              <a:rPr lang="en-AU" dirty="0"/>
              <a:t>Clear expectations to the participant of what is required prior to the session</a:t>
            </a:r>
          </a:p>
          <a:p>
            <a:r>
              <a:rPr lang="en-AU" dirty="0"/>
              <a:t>Setting adequate time </a:t>
            </a:r>
          </a:p>
          <a:p>
            <a:r>
              <a:rPr lang="en-AU" dirty="0"/>
              <a:t>Setting the adequate space and privacy</a:t>
            </a:r>
          </a:p>
          <a:p>
            <a:r>
              <a:rPr lang="en-AU" dirty="0"/>
              <a:t>If you have a policy have you read it do you understand it and do you follow it?</a:t>
            </a:r>
          </a:p>
        </p:txBody>
      </p:sp>
      <p:pic>
        <p:nvPicPr>
          <p:cNvPr id="5" name="Picture 4">
            <a:extLst>
              <a:ext uri="{FF2B5EF4-FFF2-40B4-BE49-F238E27FC236}">
                <a16:creationId xmlns:a16="http://schemas.microsoft.com/office/drawing/2014/main" id="{68934F35-D9CB-96EE-B110-24AD545EA3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5992586" y="3429000"/>
            <a:ext cx="2367642" cy="1097280"/>
          </a:xfrm>
          <a:prstGeom prst="rect">
            <a:avLst/>
          </a:prstGeom>
        </p:spPr>
      </p:pic>
    </p:spTree>
    <p:extLst>
      <p:ext uri="{BB962C8B-B14F-4D97-AF65-F5344CB8AC3E}">
        <p14:creationId xmlns:p14="http://schemas.microsoft.com/office/powerpoint/2010/main" val="324480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B1C-4ED8-72A1-CC5C-E43C86FFCB1F}"/>
              </a:ext>
            </a:extLst>
          </p:cNvPr>
          <p:cNvSpPr>
            <a:spLocks noGrp="1"/>
          </p:cNvSpPr>
          <p:nvPr>
            <p:ph type="title"/>
          </p:nvPr>
        </p:nvSpPr>
        <p:spPr/>
        <p:txBody>
          <a:bodyPr/>
          <a:lstStyle/>
          <a:p>
            <a:r>
              <a:rPr lang="en-AU" dirty="0"/>
              <a:t>Documentation</a:t>
            </a:r>
          </a:p>
        </p:txBody>
      </p:sp>
      <p:sp>
        <p:nvSpPr>
          <p:cNvPr id="3" name="Content Placeholder 2">
            <a:extLst>
              <a:ext uri="{FF2B5EF4-FFF2-40B4-BE49-F238E27FC236}">
                <a16:creationId xmlns:a16="http://schemas.microsoft.com/office/drawing/2014/main" id="{B2923059-DD87-A226-B370-8C9BB8315DB7}"/>
              </a:ext>
            </a:extLst>
          </p:cNvPr>
          <p:cNvSpPr>
            <a:spLocks noGrp="1"/>
          </p:cNvSpPr>
          <p:nvPr>
            <p:ph idx="1"/>
          </p:nvPr>
        </p:nvSpPr>
        <p:spPr/>
        <p:txBody>
          <a:bodyPr>
            <a:normAutofit fontScale="92500"/>
          </a:bodyPr>
          <a:lstStyle/>
          <a:p>
            <a:r>
              <a:rPr lang="en-AU" dirty="0"/>
              <a:t>The role of the person who is having the appraisal</a:t>
            </a:r>
          </a:p>
          <a:p>
            <a:r>
              <a:rPr lang="en-AU" dirty="0"/>
              <a:t>The position description</a:t>
            </a:r>
          </a:p>
          <a:p>
            <a:r>
              <a:rPr lang="en-AU" dirty="0"/>
              <a:t>The relevancy and accuracy of the position description</a:t>
            </a:r>
          </a:p>
          <a:p>
            <a:r>
              <a:rPr lang="en-AU" dirty="0"/>
              <a:t>The key critical duties of that position</a:t>
            </a:r>
          </a:p>
          <a:p>
            <a:r>
              <a:rPr lang="en-AU" dirty="0"/>
              <a:t>Any previous performance appraisals</a:t>
            </a:r>
          </a:p>
          <a:p>
            <a:r>
              <a:rPr lang="en-AU" dirty="0"/>
              <a:t>Any incidents that have been raised throughout the previous year or time period</a:t>
            </a:r>
          </a:p>
        </p:txBody>
      </p:sp>
      <p:pic>
        <p:nvPicPr>
          <p:cNvPr id="5" name="Picture 4" descr="Engineering drawing&#10;&#10;Description automatically generated with medium confidence">
            <a:extLst>
              <a:ext uri="{FF2B5EF4-FFF2-40B4-BE49-F238E27FC236}">
                <a16:creationId xmlns:a16="http://schemas.microsoft.com/office/drawing/2014/main" id="{93CD72C5-C051-DA81-3195-B5CEBFF8FD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88727" y="3118757"/>
            <a:ext cx="1958416" cy="1273629"/>
          </a:xfrm>
          <a:prstGeom prst="rect">
            <a:avLst/>
          </a:prstGeom>
        </p:spPr>
      </p:pic>
      <p:sp>
        <p:nvSpPr>
          <p:cNvPr id="6" name="TextBox 5">
            <a:extLst>
              <a:ext uri="{FF2B5EF4-FFF2-40B4-BE49-F238E27FC236}">
                <a16:creationId xmlns:a16="http://schemas.microsoft.com/office/drawing/2014/main" id="{A945ADA6-014B-0937-7B77-F4E55C8C3571}"/>
              </a:ext>
            </a:extLst>
          </p:cNvPr>
          <p:cNvSpPr txBox="1"/>
          <p:nvPr/>
        </p:nvSpPr>
        <p:spPr>
          <a:xfrm>
            <a:off x="7807704" y="6986606"/>
            <a:ext cx="939439" cy="784830"/>
          </a:xfrm>
          <a:prstGeom prst="rect">
            <a:avLst/>
          </a:prstGeom>
          <a:noFill/>
        </p:spPr>
        <p:txBody>
          <a:bodyPr wrap="square" rtlCol="0">
            <a:spAutoFit/>
          </a:bodyPr>
          <a:lstStyle/>
          <a:p>
            <a:r>
              <a:rPr lang="en-AU" sz="900" dirty="0">
                <a:hlinkClick r:id="rId4" tooltip="http://flickr.com/photos/jurgenappelo/5201223017"/>
              </a:rPr>
              <a:t>This Photo</a:t>
            </a:r>
            <a:r>
              <a:rPr lang="en-AU" sz="900" dirty="0"/>
              <a:t> by Unknown Author is licensed under </a:t>
            </a:r>
            <a:r>
              <a:rPr lang="en-AU" sz="900" dirty="0">
                <a:hlinkClick r:id="rId5" tooltip="https://creativecommons.org/licenses/by/3.0/"/>
              </a:rPr>
              <a:t>CC BY</a:t>
            </a:r>
            <a:endParaRPr lang="en-AU" sz="900" dirty="0"/>
          </a:p>
        </p:txBody>
      </p:sp>
    </p:spTree>
    <p:extLst>
      <p:ext uri="{BB962C8B-B14F-4D97-AF65-F5344CB8AC3E}">
        <p14:creationId xmlns:p14="http://schemas.microsoft.com/office/powerpoint/2010/main" val="109748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29FE-6C4D-8278-E8FA-13DAC6A467C4}"/>
              </a:ext>
            </a:extLst>
          </p:cNvPr>
          <p:cNvSpPr>
            <a:spLocks noGrp="1"/>
          </p:cNvSpPr>
          <p:nvPr>
            <p:ph type="title"/>
          </p:nvPr>
        </p:nvSpPr>
        <p:spPr/>
        <p:txBody>
          <a:bodyPr/>
          <a:lstStyle/>
          <a:p>
            <a:r>
              <a:rPr lang="en-AU" dirty="0"/>
              <a:t>Factors</a:t>
            </a:r>
          </a:p>
        </p:txBody>
      </p:sp>
      <p:sp>
        <p:nvSpPr>
          <p:cNvPr id="3" name="Content Placeholder 2">
            <a:extLst>
              <a:ext uri="{FF2B5EF4-FFF2-40B4-BE49-F238E27FC236}">
                <a16:creationId xmlns:a16="http://schemas.microsoft.com/office/drawing/2014/main" id="{94BA8B58-6794-371B-345A-76C1BEFF6C98}"/>
              </a:ext>
            </a:extLst>
          </p:cNvPr>
          <p:cNvSpPr>
            <a:spLocks noGrp="1"/>
          </p:cNvSpPr>
          <p:nvPr>
            <p:ph idx="1"/>
          </p:nvPr>
        </p:nvSpPr>
        <p:spPr/>
        <p:txBody>
          <a:bodyPr/>
          <a:lstStyle/>
          <a:p>
            <a:r>
              <a:rPr lang="en-AU" dirty="0"/>
              <a:t>Develop performance expectations</a:t>
            </a:r>
          </a:p>
          <a:p>
            <a:r>
              <a:rPr lang="en-AU" dirty="0"/>
              <a:t>Develop goals and objectives</a:t>
            </a:r>
          </a:p>
          <a:p>
            <a:r>
              <a:rPr lang="en-AU" dirty="0"/>
              <a:t>Identify performance gaps</a:t>
            </a:r>
          </a:p>
          <a:p>
            <a:r>
              <a:rPr lang="en-AU" dirty="0"/>
              <a:t>How can I (as the manager) support and take a person from A to B</a:t>
            </a:r>
          </a:p>
          <a:p>
            <a:r>
              <a:rPr lang="en-AU" dirty="0"/>
              <a:t>Should there be any surprises at the time of the appraisal and if so why?</a:t>
            </a:r>
          </a:p>
        </p:txBody>
      </p:sp>
      <p:pic>
        <p:nvPicPr>
          <p:cNvPr id="11" name="Picture 10" descr="White jigsaw puzzle and one final piece being added">
            <a:extLst>
              <a:ext uri="{FF2B5EF4-FFF2-40B4-BE49-F238E27FC236}">
                <a16:creationId xmlns:a16="http://schemas.microsoft.com/office/drawing/2014/main" id="{7C90758F-3890-74F1-116C-1458C08CBBF9}"/>
              </a:ext>
            </a:extLst>
          </p:cNvPr>
          <p:cNvPicPr>
            <a:picLocks noChangeAspect="1"/>
          </p:cNvPicPr>
          <p:nvPr/>
        </p:nvPicPr>
        <p:blipFill>
          <a:blip r:embed="rId2"/>
          <a:stretch>
            <a:fillRect/>
          </a:stretch>
        </p:blipFill>
        <p:spPr>
          <a:xfrm>
            <a:off x="6448926" y="5029200"/>
            <a:ext cx="1852863" cy="1096964"/>
          </a:xfrm>
          <a:prstGeom prst="rect">
            <a:avLst/>
          </a:prstGeom>
        </p:spPr>
      </p:pic>
    </p:spTree>
    <p:extLst>
      <p:ext uri="{BB962C8B-B14F-4D97-AF65-F5344CB8AC3E}">
        <p14:creationId xmlns:p14="http://schemas.microsoft.com/office/powerpoint/2010/main" val="22831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0C5A-14E9-8791-455F-6CA8BC2B2346}"/>
              </a:ext>
            </a:extLst>
          </p:cNvPr>
          <p:cNvSpPr>
            <a:spLocks noGrp="1"/>
          </p:cNvSpPr>
          <p:nvPr>
            <p:ph type="title"/>
          </p:nvPr>
        </p:nvSpPr>
        <p:spPr/>
        <p:txBody>
          <a:bodyPr/>
          <a:lstStyle/>
          <a:p>
            <a:r>
              <a:rPr lang="en-AU" dirty="0"/>
              <a:t>Managing performance</a:t>
            </a:r>
          </a:p>
        </p:txBody>
      </p:sp>
      <p:sp>
        <p:nvSpPr>
          <p:cNvPr id="3" name="Content Placeholder 2">
            <a:extLst>
              <a:ext uri="{FF2B5EF4-FFF2-40B4-BE49-F238E27FC236}">
                <a16:creationId xmlns:a16="http://schemas.microsoft.com/office/drawing/2014/main" id="{5B863F2A-C44A-F148-67D9-98AF918E84FD}"/>
              </a:ext>
            </a:extLst>
          </p:cNvPr>
          <p:cNvSpPr>
            <a:spLocks noGrp="1"/>
          </p:cNvSpPr>
          <p:nvPr>
            <p:ph idx="1"/>
          </p:nvPr>
        </p:nvSpPr>
        <p:spPr/>
        <p:txBody>
          <a:bodyPr/>
          <a:lstStyle/>
          <a:p>
            <a:r>
              <a:rPr lang="en-AU" dirty="0"/>
              <a:t>This is not a once a year event</a:t>
            </a:r>
          </a:p>
          <a:p>
            <a:r>
              <a:rPr lang="en-AU" dirty="0"/>
              <a:t>Do not wait until the appraisal time</a:t>
            </a:r>
          </a:p>
          <a:p>
            <a:r>
              <a:rPr lang="en-AU" dirty="0"/>
              <a:t>Using an objectionable standard</a:t>
            </a:r>
          </a:p>
          <a:p>
            <a:r>
              <a:rPr lang="en-AU" dirty="0"/>
              <a:t>Observation</a:t>
            </a:r>
          </a:p>
          <a:p>
            <a:r>
              <a:rPr lang="en-AU" dirty="0"/>
              <a:t>Anecdotal</a:t>
            </a:r>
          </a:p>
          <a:p>
            <a:r>
              <a:rPr lang="en-AU" dirty="0"/>
              <a:t>360 degree feedback</a:t>
            </a:r>
          </a:p>
          <a:p>
            <a:r>
              <a:rPr lang="en-AU" dirty="0"/>
              <a:t>Feedback received positive and negative</a:t>
            </a:r>
          </a:p>
        </p:txBody>
      </p:sp>
    </p:spTree>
    <p:extLst>
      <p:ext uri="{BB962C8B-B14F-4D97-AF65-F5344CB8AC3E}">
        <p14:creationId xmlns:p14="http://schemas.microsoft.com/office/powerpoint/2010/main" val="391348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B0F0-9D9E-7866-47F6-2C480AF09E69}"/>
              </a:ext>
            </a:extLst>
          </p:cNvPr>
          <p:cNvSpPr>
            <a:spLocks noGrp="1"/>
          </p:cNvSpPr>
          <p:nvPr>
            <p:ph type="title"/>
          </p:nvPr>
        </p:nvSpPr>
        <p:spPr/>
        <p:txBody>
          <a:bodyPr/>
          <a:lstStyle/>
          <a:p>
            <a:r>
              <a:rPr lang="en-AU" dirty="0"/>
              <a:t>Self appraisal</a:t>
            </a:r>
          </a:p>
        </p:txBody>
      </p:sp>
      <p:sp>
        <p:nvSpPr>
          <p:cNvPr id="3" name="Content Placeholder 2">
            <a:extLst>
              <a:ext uri="{FF2B5EF4-FFF2-40B4-BE49-F238E27FC236}">
                <a16:creationId xmlns:a16="http://schemas.microsoft.com/office/drawing/2014/main" id="{CC104F5B-4B53-0B02-9CDF-3A0C577580E2}"/>
              </a:ext>
            </a:extLst>
          </p:cNvPr>
          <p:cNvSpPr>
            <a:spLocks noGrp="1"/>
          </p:cNvSpPr>
          <p:nvPr>
            <p:ph idx="1"/>
          </p:nvPr>
        </p:nvSpPr>
        <p:spPr/>
        <p:txBody>
          <a:bodyPr/>
          <a:lstStyle/>
          <a:p>
            <a:r>
              <a:rPr lang="en-AU" dirty="0"/>
              <a:t>Self appraisal compared to your appraisal and is this a difficult conversation and how should you manage this</a:t>
            </a:r>
          </a:p>
          <a:p>
            <a:r>
              <a:rPr lang="en-AU" dirty="0"/>
              <a:t>What are the implications of getting this wrong.</a:t>
            </a:r>
          </a:p>
          <a:p>
            <a:r>
              <a:rPr lang="en-AU" dirty="0"/>
              <a:t>Perception rather than reality.</a:t>
            </a:r>
          </a:p>
          <a:p>
            <a:r>
              <a:rPr lang="en-AU" dirty="0"/>
              <a:t>I am a hard task master (discuss)</a:t>
            </a:r>
          </a:p>
          <a:p>
            <a:r>
              <a:rPr lang="en-AU" dirty="0"/>
              <a:t>What should you be satisfied with.</a:t>
            </a:r>
          </a:p>
        </p:txBody>
      </p:sp>
    </p:spTree>
    <p:extLst>
      <p:ext uri="{BB962C8B-B14F-4D97-AF65-F5344CB8AC3E}">
        <p14:creationId xmlns:p14="http://schemas.microsoft.com/office/powerpoint/2010/main" val="4213265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TotalTime>
  <Words>955</Words>
  <Application>Microsoft Office PowerPoint</Application>
  <PresentationFormat>On-screen Show (4:3)</PresentationFormat>
  <Paragraphs>132</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Community Management Solutions</vt:lpstr>
      <vt:lpstr>Beginning</vt:lpstr>
      <vt:lpstr>Process</vt:lpstr>
      <vt:lpstr>Individual preparation</vt:lpstr>
      <vt:lpstr>Documentation</vt:lpstr>
      <vt:lpstr>Factors</vt:lpstr>
      <vt:lpstr>Managing performance</vt:lpstr>
      <vt:lpstr>Self appraisal</vt:lpstr>
      <vt:lpstr>How to address  poor performance </vt:lpstr>
      <vt:lpstr>Definition of an appraisal</vt:lpstr>
      <vt:lpstr>Why are we doing it</vt:lpstr>
      <vt:lpstr>If you do it correctly </vt:lpstr>
      <vt:lpstr>Prepare correctly</vt:lpstr>
      <vt:lpstr>How to improve</vt:lpstr>
      <vt:lpstr>Mental Health</vt:lpstr>
      <vt:lpstr>Management style</vt:lpstr>
      <vt:lpstr>Subconscious Bias</vt:lpstr>
      <vt:lpstr>Objective Standard</vt:lpstr>
      <vt:lpstr>How to have that  difficult conversation</vt:lpstr>
      <vt:lpstr>The Perfect Employee</vt:lpstr>
      <vt:lpstr>Halo and Horns</vt:lpstr>
      <vt:lpstr>How can we help</vt:lpstr>
      <vt:lpstr>Any questions</vt:lpstr>
    </vt:vector>
  </TitlesOfParts>
  <Company>Eclipse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Reception</cp:lastModifiedBy>
  <cp:revision>24</cp:revision>
  <cp:lastPrinted>2013-06-18T04:06:40Z</cp:lastPrinted>
  <dcterms:created xsi:type="dcterms:W3CDTF">2013-06-07T07:05:37Z</dcterms:created>
  <dcterms:modified xsi:type="dcterms:W3CDTF">2023-03-21T22:45:43Z</dcterms:modified>
</cp:coreProperties>
</file>