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5839" y="0"/>
            <a:ext cx="2949786" cy="496967"/>
          </a:xfrm>
          <a:prstGeom prst="rect">
            <a:avLst/>
          </a:prstGeom>
        </p:spPr>
        <p:txBody>
          <a:bodyPr vert="horz" lIns="91440" tIns="45720" rIns="91440" bIns="45720" rtlCol="0"/>
          <a:lstStyle>
            <a:lvl1pPr algn="r">
              <a:defRPr sz="1200"/>
            </a:lvl1pPr>
          </a:lstStyle>
          <a:p>
            <a:fld id="{2828BAED-9A8B-EB43-976A-933A7AA56D96}" type="datetimeFigureOut">
              <a:rPr lang="en-US" smtClean="0"/>
              <a:pPr/>
              <a:t>4/26/2023</a:t>
            </a:fld>
            <a:endParaRPr lang="en-US"/>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1" y="9440646"/>
            <a:ext cx="2949786" cy="49696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5839" y="9440646"/>
            <a:ext cx="2949786" cy="496967"/>
          </a:xfrm>
          <a:prstGeom prst="rect">
            <a:avLst/>
          </a:prstGeom>
        </p:spPr>
        <p:txBody>
          <a:bodyPr vert="horz" lIns="91440" tIns="45720" rIns="91440" bIns="45720" rtlCol="0" anchor="b"/>
          <a:lstStyle>
            <a:lvl1pPr algn="r">
              <a:defRPr sz="1200"/>
            </a:lvl1pPr>
          </a:lstStyle>
          <a:p>
            <a:fld id="{35F59676-464C-D142-948B-37E6FA024041}" type="slidenum">
              <a:rPr lang="en-US" smtClean="0"/>
              <a:pPr/>
              <a:t>‹#›</a:t>
            </a:fld>
            <a:endParaRPr lang="en-US"/>
          </a:p>
        </p:txBody>
      </p:sp>
    </p:spTree>
    <p:extLst>
      <p:ext uri="{BB962C8B-B14F-4D97-AF65-F5344CB8AC3E}">
        <p14:creationId xmlns:p14="http://schemas.microsoft.com/office/powerpoint/2010/main" val="2747157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EBDDEF6-05B9-9F45-B4F0-84A09E0AC674}" type="datetimeFigureOut">
              <a:rPr lang="en-US" smtClean="0"/>
              <a:pPr/>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EBDDEF6-05B9-9F45-B4F0-84A09E0AC674}" type="datetimeFigureOut">
              <a:rPr lang="en-US" smtClean="0"/>
              <a:pPr/>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EBDDEF6-05B9-9F45-B4F0-84A09E0AC674}" type="datetimeFigureOut">
              <a:rPr lang="en-US" smtClean="0"/>
              <a:pPr/>
              <a:t>4/26/2023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C3641-FF1C-F441-BC6A-19817A9C2E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EBDDEF6-05B9-9F45-B4F0-84A09E0AC674}" type="datetimeFigureOut">
              <a:rPr lang="en-US" smtClean="0"/>
              <a:pPr/>
              <a:t>4/26/2023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C3641-FF1C-F441-BC6A-19817A9C2E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DDEF6-05B9-9F45-B4F0-84A09E0AC674}" type="datetimeFigureOut">
              <a:rPr lang="en-US" smtClean="0"/>
              <a:pPr/>
              <a:t>4/26/2023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C3641-FF1C-F441-BC6A-19817A9C2E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DDEF6-05B9-9F45-B4F0-84A09E0AC674}" type="datetimeFigureOut">
              <a:rPr lang="en-US" smtClean="0"/>
              <a:pPr/>
              <a:t>4/26/2023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C3641-FF1C-F441-BC6A-19817A9C2E56}" type="slidenum">
              <a:rPr lang="en-US" smtClean="0"/>
              <a:pPr/>
              <a:t>‹#›</a:t>
            </a:fld>
            <a:endParaRPr lang="en-US"/>
          </a:p>
        </p:txBody>
      </p:sp>
      <p:pic>
        <p:nvPicPr>
          <p:cNvPr id="7" name="Picture 6" descr="CMS1010-PPT-Foot.jpg"/>
          <p:cNvPicPr>
            <a:picLocks noChangeAspect="1"/>
          </p:cNvPicPr>
          <p:nvPr userDrawn="1"/>
        </p:nvPicPr>
        <p:blipFill>
          <a:blip r:embed="rId13"/>
          <a:stretch>
            <a:fillRect/>
          </a:stretch>
        </p:blipFill>
        <p:spPr>
          <a:xfrm>
            <a:off x="0" y="6259929"/>
            <a:ext cx="9144000" cy="603504"/>
          </a:xfrm>
          <a:prstGeom prst="rect">
            <a:avLst/>
          </a:prstGeom>
        </p:spPr>
      </p:pic>
      <p:pic>
        <p:nvPicPr>
          <p:cNvPr id="8" name="Picture 7" descr="CMS1010-PPT-Head.jpg"/>
          <p:cNvPicPr>
            <a:picLocks noChangeAspect="1"/>
          </p:cNvPicPr>
          <p:nvPr userDrawn="1"/>
        </p:nvPicPr>
        <p:blipFill>
          <a:blip r:embed="rId14"/>
          <a:stretch>
            <a:fillRect/>
          </a:stretch>
        </p:blipFill>
        <p:spPr>
          <a:xfrm>
            <a:off x="0" y="1674"/>
            <a:ext cx="9144000" cy="14020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MS1010-PPT.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2914650" y="2404558"/>
            <a:ext cx="5806020" cy="1384995"/>
          </a:xfrm>
          <a:prstGeom prst="rect">
            <a:avLst/>
          </a:prstGeom>
          <a:noFill/>
        </p:spPr>
        <p:txBody>
          <a:bodyPr wrap="square" rtlCol="0">
            <a:spAutoFit/>
          </a:bodyPr>
          <a:lstStyle/>
          <a:p>
            <a:pPr algn="r"/>
            <a:r>
              <a:rPr lang="en-US" sz="2800" dirty="0">
                <a:solidFill>
                  <a:schemeClr val="bg1"/>
                </a:solidFill>
                <a:latin typeface="Arial"/>
              </a:rPr>
              <a:t>Learning and Development  Kevin Prendergast CEO Community Management Solutions</a:t>
            </a:r>
            <a:endParaRPr lang="en-US" sz="2000" dirty="0">
              <a:solidFill>
                <a:schemeClr val="bg1"/>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A77E-0BA6-A58E-400D-EFC00EC15FCA}"/>
              </a:ext>
            </a:extLst>
          </p:cNvPr>
          <p:cNvSpPr>
            <a:spLocks noGrp="1"/>
          </p:cNvSpPr>
          <p:nvPr>
            <p:ph type="title"/>
          </p:nvPr>
        </p:nvSpPr>
        <p:spPr/>
        <p:txBody>
          <a:bodyPr/>
          <a:lstStyle/>
          <a:p>
            <a:r>
              <a:rPr lang="en-US" dirty="0"/>
              <a:t>Mandatory training</a:t>
            </a:r>
            <a:endParaRPr lang="en-AU" dirty="0"/>
          </a:p>
        </p:txBody>
      </p:sp>
      <p:sp>
        <p:nvSpPr>
          <p:cNvPr id="3" name="Content Placeholder 2">
            <a:extLst>
              <a:ext uri="{FF2B5EF4-FFF2-40B4-BE49-F238E27FC236}">
                <a16:creationId xmlns:a16="http://schemas.microsoft.com/office/drawing/2014/main" id="{24726C5D-DFED-453B-99FA-640A3C4A25F1}"/>
              </a:ext>
            </a:extLst>
          </p:cNvPr>
          <p:cNvSpPr>
            <a:spLocks noGrp="1"/>
          </p:cNvSpPr>
          <p:nvPr>
            <p:ph idx="1"/>
          </p:nvPr>
        </p:nvSpPr>
        <p:spPr/>
        <p:txBody>
          <a:bodyPr>
            <a:normAutofit lnSpcReduction="10000"/>
          </a:bodyPr>
          <a:lstStyle/>
          <a:p>
            <a:r>
              <a:rPr lang="en-US" dirty="0"/>
              <a:t>Employee, Line Manager and Executive Manager responsibilities.</a:t>
            </a:r>
          </a:p>
          <a:p>
            <a:r>
              <a:rPr lang="en-US" dirty="0"/>
              <a:t>Governance and Reporting.</a:t>
            </a:r>
          </a:p>
          <a:p>
            <a:r>
              <a:rPr lang="en-US" dirty="0"/>
              <a:t>Delivery mode for the training.</a:t>
            </a:r>
          </a:p>
          <a:p>
            <a:r>
              <a:rPr lang="en-US" dirty="0"/>
              <a:t>Definitions.</a:t>
            </a:r>
          </a:p>
          <a:p>
            <a:r>
              <a:rPr lang="en-US" dirty="0"/>
              <a:t>History.</a:t>
            </a:r>
          </a:p>
          <a:p>
            <a:r>
              <a:rPr lang="en-US" dirty="0"/>
              <a:t>Review and audit frequency.</a:t>
            </a:r>
          </a:p>
          <a:p>
            <a:r>
              <a:rPr lang="en-US" dirty="0"/>
              <a:t>Disclaimer.</a:t>
            </a:r>
          </a:p>
          <a:p>
            <a:endParaRPr lang="en-AU" dirty="0"/>
          </a:p>
        </p:txBody>
      </p:sp>
    </p:spTree>
    <p:extLst>
      <p:ext uri="{BB962C8B-B14F-4D97-AF65-F5344CB8AC3E}">
        <p14:creationId xmlns:p14="http://schemas.microsoft.com/office/powerpoint/2010/main" val="4202842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A56BC-100B-7D54-A0C3-8CDD450AD5EA}"/>
              </a:ext>
            </a:extLst>
          </p:cNvPr>
          <p:cNvSpPr>
            <a:spLocks noGrp="1"/>
          </p:cNvSpPr>
          <p:nvPr>
            <p:ph type="title"/>
          </p:nvPr>
        </p:nvSpPr>
        <p:spPr/>
        <p:txBody>
          <a:bodyPr>
            <a:normAutofit/>
          </a:bodyPr>
          <a:lstStyle/>
          <a:p>
            <a:r>
              <a:rPr lang="en-US" dirty="0"/>
              <a:t>Attachment </a:t>
            </a:r>
            <a:endParaRPr lang="en-AU" dirty="0"/>
          </a:p>
        </p:txBody>
      </p:sp>
      <p:sp>
        <p:nvSpPr>
          <p:cNvPr id="3" name="Content Placeholder 2">
            <a:extLst>
              <a:ext uri="{FF2B5EF4-FFF2-40B4-BE49-F238E27FC236}">
                <a16:creationId xmlns:a16="http://schemas.microsoft.com/office/drawing/2014/main" id="{596BB1F7-3A48-1527-3827-FEB2E7896399}"/>
              </a:ext>
            </a:extLst>
          </p:cNvPr>
          <p:cNvSpPr>
            <a:spLocks noGrp="1"/>
          </p:cNvSpPr>
          <p:nvPr>
            <p:ph idx="1"/>
          </p:nvPr>
        </p:nvSpPr>
        <p:spPr/>
        <p:txBody>
          <a:bodyPr>
            <a:normAutofit fontScale="55000" lnSpcReduction="20000"/>
          </a:bodyPr>
          <a:lstStyle/>
          <a:p>
            <a:pPr marL="0" indent="0">
              <a:buNone/>
            </a:pPr>
            <a:r>
              <a:rPr lang="en-US" dirty="0"/>
              <a:t>Spreadsheet stating:</a:t>
            </a:r>
          </a:p>
          <a:p>
            <a:r>
              <a:rPr lang="en-US" dirty="0"/>
              <a:t>The course,</a:t>
            </a:r>
          </a:p>
          <a:p>
            <a:r>
              <a:rPr lang="en-US" dirty="0"/>
              <a:t>Timeline from commencement of employment or engagement, </a:t>
            </a:r>
          </a:p>
          <a:p>
            <a:r>
              <a:rPr lang="en-US" dirty="0"/>
              <a:t>Frequency of the training to be completed, </a:t>
            </a:r>
          </a:p>
          <a:p>
            <a:r>
              <a:rPr lang="en-US" dirty="0"/>
              <a:t>Access and duration timelines, </a:t>
            </a:r>
          </a:p>
          <a:p>
            <a:r>
              <a:rPr lang="en-US" dirty="0"/>
              <a:t>References to policy, </a:t>
            </a:r>
          </a:p>
          <a:p>
            <a:r>
              <a:rPr lang="en-US" dirty="0"/>
              <a:t>Code of conduct, </a:t>
            </a:r>
          </a:p>
          <a:p>
            <a:r>
              <a:rPr lang="en-US" dirty="0"/>
              <a:t>Legislation etc., </a:t>
            </a:r>
          </a:p>
          <a:p>
            <a:r>
              <a:rPr lang="en-US" dirty="0"/>
              <a:t>Subject matter experts, </a:t>
            </a:r>
          </a:p>
          <a:p>
            <a:r>
              <a:rPr lang="en-US" dirty="0"/>
              <a:t>New employees, </a:t>
            </a:r>
          </a:p>
          <a:p>
            <a:r>
              <a:rPr lang="en-US" dirty="0"/>
              <a:t>Existing employees, </a:t>
            </a:r>
          </a:p>
          <a:p>
            <a:r>
              <a:rPr lang="en-US" dirty="0"/>
              <a:t>Volunteers, </a:t>
            </a:r>
          </a:p>
          <a:p>
            <a:r>
              <a:rPr lang="en-US" dirty="0"/>
              <a:t>Contractors, </a:t>
            </a:r>
          </a:p>
          <a:p>
            <a:r>
              <a:rPr lang="en-US" dirty="0"/>
              <a:t>Target audience, and</a:t>
            </a:r>
          </a:p>
          <a:p>
            <a:r>
              <a:rPr lang="en-US" dirty="0"/>
              <a:t>Built into the employee induction framework</a:t>
            </a:r>
          </a:p>
        </p:txBody>
      </p:sp>
    </p:spTree>
    <p:extLst>
      <p:ext uri="{BB962C8B-B14F-4D97-AF65-F5344CB8AC3E}">
        <p14:creationId xmlns:p14="http://schemas.microsoft.com/office/powerpoint/2010/main" val="2524124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4B4E9-CD06-0BF0-699B-A32DBB5CB41C}"/>
              </a:ext>
            </a:extLst>
          </p:cNvPr>
          <p:cNvSpPr>
            <a:spLocks noGrp="1"/>
          </p:cNvSpPr>
          <p:nvPr>
            <p:ph type="title"/>
          </p:nvPr>
        </p:nvSpPr>
        <p:spPr/>
        <p:txBody>
          <a:bodyPr/>
          <a:lstStyle/>
          <a:p>
            <a:r>
              <a:rPr lang="en-US" dirty="0"/>
              <a:t>Training needs analysis</a:t>
            </a:r>
            <a:endParaRPr lang="en-AU" dirty="0"/>
          </a:p>
        </p:txBody>
      </p:sp>
      <p:sp>
        <p:nvSpPr>
          <p:cNvPr id="3" name="Content Placeholder 2">
            <a:extLst>
              <a:ext uri="{FF2B5EF4-FFF2-40B4-BE49-F238E27FC236}">
                <a16:creationId xmlns:a16="http://schemas.microsoft.com/office/drawing/2014/main" id="{C006E54E-4B11-D8F7-F084-CC46B2194E8B}"/>
              </a:ext>
            </a:extLst>
          </p:cNvPr>
          <p:cNvSpPr>
            <a:spLocks noGrp="1"/>
          </p:cNvSpPr>
          <p:nvPr>
            <p:ph idx="1"/>
          </p:nvPr>
        </p:nvSpPr>
        <p:spPr/>
        <p:txBody>
          <a:bodyPr>
            <a:normAutofit/>
          </a:bodyPr>
          <a:lstStyle/>
          <a:p>
            <a:r>
              <a:rPr lang="en-US" dirty="0"/>
              <a:t>A training needs analysis is basically an overview of your </a:t>
            </a:r>
            <a:r>
              <a:rPr lang="en-US" dirty="0" err="1"/>
              <a:t>organisaition</a:t>
            </a:r>
            <a:r>
              <a:rPr lang="en-US" dirty="0"/>
              <a:t>, it is very important to conduct a review or an analysis prior to changing, modifying or creating a learning and development program.</a:t>
            </a:r>
          </a:p>
          <a:p>
            <a:r>
              <a:rPr lang="en-US" dirty="0"/>
              <a:t>The three parameters of an analysis usually cover skills, experience or knowledge and abilities.</a:t>
            </a:r>
          </a:p>
          <a:p>
            <a:endParaRPr lang="en-AU" dirty="0"/>
          </a:p>
        </p:txBody>
      </p:sp>
    </p:spTree>
    <p:extLst>
      <p:ext uri="{BB962C8B-B14F-4D97-AF65-F5344CB8AC3E}">
        <p14:creationId xmlns:p14="http://schemas.microsoft.com/office/powerpoint/2010/main" val="1009024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BEAE-F889-24E7-74C1-CE3EA3591A26}"/>
              </a:ext>
            </a:extLst>
          </p:cNvPr>
          <p:cNvSpPr>
            <a:spLocks noGrp="1"/>
          </p:cNvSpPr>
          <p:nvPr>
            <p:ph type="title"/>
          </p:nvPr>
        </p:nvSpPr>
        <p:spPr/>
        <p:txBody>
          <a:bodyPr/>
          <a:lstStyle/>
          <a:p>
            <a:r>
              <a:rPr lang="en-US" dirty="0"/>
              <a:t>Tools for the analysis</a:t>
            </a:r>
            <a:endParaRPr lang="en-AU" dirty="0"/>
          </a:p>
        </p:txBody>
      </p:sp>
      <p:sp>
        <p:nvSpPr>
          <p:cNvPr id="3" name="Content Placeholder 2">
            <a:extLst>
              <a:ext uri="{FF2B5EF4-FFF2-40B4-BE49-F238E27FC236}">
                <a16:creationId xmlns:a16="http://schemas.microsoft.com/office/drawing/2014/main" id="{7D23BFA1-14FB-4EDB-1D47-60FA0014A7D2}"/>
              </a:ext>
            </a:extLst>
          </p:cNvPr>
          <p:cNvSpPr>
            <a:spLocks noGrp="1"/>
          </p:cNvSpPr>
          <p:nvPr>
            <p:ph idx="1"/>
          </p:nvPr>
        </p:nvSpPr>
        <p:spPr/>
        <p:txBody>
          <a:bodyPr/>
          <a:lstStyle/>
          <a:p>
            <a:r>
              <a:rPr lang="en-US" dirty="0"/>
              <a:t>Interviews</a:t>
            </a:r>
          </a:p>
          <a:p>
            <a:r>
              <a:rPr lang="en-US" dirty="0"/>
              <a:t>Perusal and inspection of work.</a:t>
            </a:r>
          </a:p>
          <a:p>
            <a:r>
              <a:rPr lang="en-US" dirty="0"/>
              <a:t>Formal and informal assessments.</a:t>
            </a:r>
          </a:p>
          <a:p>
            <a:r>
              <a:rPr lang="en-US" dirty="0"/>
              <a:t>Competitive analysis.</a:t>
            </a:r>
          </a:p>
          <a:p>
            <a:r>
              <a:rPr lang="en-US" dirty="0"/>
              <a:t>Observations.</a:t>
            </a:r>
          </a:p>
          <a:p>
            <a:r>
              <a:rPr lang="en-US" dirty="0"/>
              <a:t>Surveys and </a:t>
            </a:r>
            <a:r>
              <a:rPr lang="en-US" dirty="0" err="1"/>
              <a:t>questionaires</a:t>
            </a:r>
            <a:r>
              <a:rPr lang="en-US" dirty="0"/>
              <a:t>.</a:t>
            </a:r>
            <a:endParaRPr lang="en-AU" dirty="0"/>
          </a:p>
        </p:txBody>
      </p:sp>
    </p:spTree>
    <p:extLst>
      <p:ext uri="{BB962C8B-B14F-4D97-AF65-F5344CB8AC3E}">
        <p14:creationId xmlns:p14="http://schemas.microsoft.com/office/powerpoint/2010/main" val="3834597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98B03-8B97-AE35-BE1E-5C1C61436BDE}"/>
              </a:ext>
            </a:extLst>
          </p:cNvPr>
          <p:cNvSpPr>
            <a:spLocks noGrp="1"/>
          </p:cNvSpPr>
          <p:nvPr>
            <p:ph type="title"/>
          </p:nvPr>
        </p:nvSpPr>
        <p:spPr/>
        <p:txBody>
          <a:bodyPr/>
          <a:lstStyle/>
          <a:p>
            <a:r>
              <a:rPr lang="en-US" dirty="0"/>
              <a:t>How to conduct the analysis</a:t>
            </a:r>
            <a:endParaRPr lang="en-AU" dirty="0"/>
          </a:p>
        </p:txBody>
      </p:sp>
      <p:sp>
        <p:nvSpPr>
          <p:cNvPr id="3" name="Content Placeholder 2">
            <a:extLst>
              <a:ext uri="{FF2B5EF4-FFF2-40B4-BE49-F238E27FC236}">
                <a16:creationId xmlns:a16="http://schemas.microsoft.com/office/drawing/2014/main" id="{E18B57AB-1EF0-118E-C386-368D37F10FCC}"/>
              </a:ext>
            </a:extLst>
          </p:cNvPr>
          <p:cNvSpPr>
            <a:spLocks noGrp="1"/>
          </p:cNvSpPr>
          <p:nvPr>
            <p:ph idx="1"/>
          </p:nvPr>
        </p:nvSpPr>
        <p:spPr/>
        <p:txBody>
          <a:bodyPr>
            <a:normAutofit fontScale="92500" lnSpcReduction="10000"/>
          </a:bodyPr>
          <a:lstStyle/>
          <a:p>
            <a:r>
              <a:rPr lang="en-US" dirty="0"/>
              <a:t>Look at and ensure buy in on the strategic goals of the organization. (any future special projects).</a:t>
            </a:r>
          </a:p>
          <a:p>
            <a:r>
              <a:rPr lang="en-US" dirty="0"/>
              <a:t>Look at the culture, mission and values, service delivery model, size and structure of the organization.</a:t>
            </a:r>
          </a:p>
          <a:p>
            <a:r>
              <a:rPr lang="en-US" dirty="0"/>
              <a:t>Determine the required skills and knowledge.</a:t>
            </a:r>
          </a:p>
          <a:p>
            <a:r>
              <a:rPr lang="en-US" dirty="0"/>
              <a:t>What are the future goals of the organization?</a:t>
            </a:r>
          </a:p>
          <a:p>
            <a:r>
              <a:rPr lang="en-US" dirty="0"/>
              <a:t>What changes to the serviced deliver model will be required in the future to operate or compete?</a:t>
            </a:r>
            <a:endParaRPr lang="en-AU" dirty="0"/>
          </a:p>
        </p:txBody>
      </p:sp>
    </p:spTree>
    <p:extLst>
      <p:ext uri="{BB962C8B-B14F-4D97-AF65-F5344CB8AC3E}">
        <p14:creationId xmlns:p14="http://schemas.microsoft.com/office/powerpoint/2010/main" val="2476626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FEA77-853F-1FB2-0DDF-F40361EE3398}"/>
              </a:ext>
            </a:extLst>
          </p:cNvPr>
          <p:cNvSpPr>
            <a:spLocks noGrp="1"/>
          </p:cNvSpPr>
          <p:nvPr>
            <p:ph type="title"/>
          </p:nvPr>
        </p:nvSpPr>
        <p:spPr/>
        <p:txBody>
          <a:bodyPr/>
          <a:lstStyle/>
          <a:p>
            <a:r>
              <a:rPr lang="en-US" dirty="0"/>
              <a:t>Strategies</a:t>
            </a:r>
            <a:endParaRPr lang="en-AU" dirty="0"/>
          </a:p>
        </p:txBody>
      </p:sp>
      <p:sp>
        <p:nvSpPr>
          <p:cNvPr id="3" name="Content Placeholder 2">
            <a:extLst>
              <a:ext uri="{FF2B5EF4-FFF2-40B4-BE49-F238E27FC236}">
                <a16:creationId xmlns:a16="http://schemas.microsoft.com/office/drawing/2014/main" id="{767F2321-0A82-3D82-DD1B-0E37B319B21A}"/>
              </a:ext>
            </a:extLst>
          </p:cNvPr>
          <p:cNvSpPr>
            <a:spLocks noGrp="1"/>
          </p:cNvSpPr>
          <p:nvPr>
            <p:ph idx="1"/>
          </p:nvPr>
        </p:nvSpPr>
        <p:spPr/>
        <p:txBody>
          <a:bodyPr>
            <a:normAutofit/>
          </a:bodyPr>
          <a:lstStyle/>
          <a:p>
            <a:r>
              <a:rPr lang="en-US" dirty="0"/>
              <a:t>Determine what are your training goals, individual, group and organization wide.</a:t>
            </a:r>
          </a:p>
          <a:p>
            <a:r>
              <a:rPr lang="en-US" dirty="0"/>
              <a:t>What is the desired ROI.</a:t>
            </a:r>
          </a:p>
          <a:p>
            <a:r>
              <a:rPr lang="en-US" dirty="0"/>
              <a:t>Do you have the right people, workforce planning, change management (discuss)</a:t>
            </a:r>
          </a:p>
          <a:p>
            <a:r>
              <a:rPr lang="en-US" dirty="0"/>
              <a:t>One eye on the future (SWOT analysis)</a:t>
            </a:r>
          </a:p>
          <a:p>
            <a:r>
              <a:rPr lang="en-US" dirty="0"/>
              <a:t>Analyze current training provided and resources that are available.</a:t>
            </a:r>
          </a:p>
          <a:p>
            <a:endParaRPr lang="en-AU" dirty="0"/>
          </a:p>
        </p:txBody>
      </p:sp>
    </p:spTree>
    <p:extLst>
      <p:ext uri="{BB962C8B-B14F-4D97-AF65-F5344CB8AC3E}">
        <p14:creationId xmlns:p14="http://schemas.microsoft.com/office/powerpoint/2010/main" val="640944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815E5-AF5A-1D64-4984-893202E7746F}"/>
              </a:ext>
            </a:extLst>
          </p:cNvPr>
          <p:cNvSpPr>
            <a:spLocks noGrp="1"/>
          </p:cNvSpPr>
          <p:nvPr>
            <p:ph type="title"/>
          </p:nvPr>
        </p:nvSpPr>
        <p:spPr/>
        <p:txBody>
          <a:bodyPr/>
          <a:lstStyle/>
          <a:p>
            <a:r>
              <a:rPr lang="en-US" dirty="0"/>
              <a:t>KPI’s</a:t>
            </a:r>
            <a:endParaRPr lang="en-AU" dirty="0"/>
          </a:p>
        </p:txBody>
      </p:sp>
      <p:sp>
        <p:nvSpPr>
          <p:cNvPr id="3" name="Content Placeholder 2">
            <a:extLst>
              <a:ext uri="{FF2B5EF4-FFF2-40B4-BE49-F238E27FC236}">
                <a16:creationId xmlns:a16="http://schemas.microsoft.com/office/drawing/2014/main" id="{0134D0EE-CD8B-DE85-78EC-D052D131A165}"/>
              </a:ext>
            </a:extLst>
          </p:cNvPr>
          <p:cNvSpPr>
            <a:spLocks noGrp="1"/>
          </p:cNvSpPr>
          <p:nvPr>
            <p:ph idx="1"/>
          </p:nvPr>
        </p:nvSpPr>
        <p:spPr/>
        <p:txBody>
          <a:bodyPr/>
          <a:lstStyle/>
          <a:p>
            <a:r>
              <a:rPr lang="en-US" dirty="0"/>
              <a:t>Define your KPI’s for each role.</a:t>
            </a:r>
          </a:p>
          <a:p>
            <a:r>
              <a:rPr lang="en-US" dirty="0"/>
              <a:t>Job analysis (discuss)</a:t>
            </a:r>
          </a:p>
          <a:p>
            <a:r>
              <a:rPr lang="en-US" dirty="0"/>
              <a:t>Position Descriptions (discuss)</a:t>
            </a:r>
          </a:p>
          <a:p>
            <a:r>
              <a:rPr lang="en-US" dirty="0"/>
              <a:t>Find out how people are actually doing their job, three critical factors for each role (discuss)</a:t>
            </a:r>
          </a:p>
          <a:p>
            <a:endParaRPr lang="en-AU" dirty="0"/>
          </a:p>
        </p:txBody>
      </p:sp>
    </p:spTree>
    <p:extLst>
      <p:ext uri="{BB962C8B-B14F-4D97-AF65-F5344CB8AC3E}">
        <p14:creationId xmlns:p14="http://schemas.microsoft.com/office/powerpoint/2010/main" val="788652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C36C7-CBBD-0AE9-CFE9-287AB02DBF03}"/>
              </a:ext>
            </a:extLst>
          </p:cNvPr>
          <p:cNvSpPr>
            <a:spLocks noGrp="1"/>
          </p:cNvSpPr>
          <p:nvPr>
            <p:ph type="title"/>
          </p:nvPr>
        </p:nvSpPr>
        <p:spPr/>
        <p:txBody>
          <a:bodyPr/>
          <a:lstStyle/>
          <a:p>
            <a:r>
              <a:rPr lang="en-US" dirty="0"/>
              <a:t>Performance Gaps</a:t>
            </a:r>
            <a:endParaRPr lang="en-AU" dirty="0"/>
          </a:p>
        </p:txBody>
      </p:sp>
      <p:sp>
        <p:nvSpPr>
          <p:cNvPr id="3" name="Content Placeholder 2">
            <a:extLst>
              <a:ext uri="{FF2B5EF4-FFF2-40B4-BE49-F238E27FC236}">
                <a16:creationId xmlns:a16="http://schemas.microsoft.com/office/drawing/2014/main" id="{5F6760C6-BB89-723F-9862-762293F391C1}"/>
              </a:ext>
            </a:extLst>
          </p:cNvPr>
          <p:cNvSpPr>
            <a:spLocks noGrp="1"/>
          </p:cNvSpPr>
          <p:nvPr>
            <p:ph idx="1"/>
          </p:nvPr>
        </p:nvSpPr>
        <p:spPr/>
        <p:txBody>
          <a:bodyPr>
            <a:normAutofit fontScale="92500" lnSpcReduction="10000"/>
          </a:bodyPr>
          <a:lstStyle/>
          <a:p>
            <a:r>
              <a:rPr lang="en-US" dirty="0"/>
              <a:t>Analyze and scrutinize current and possible future performance gaps.</a:t>
            </a:r>
          </a:p>
          <a:p>
            <a:r>
              <a:rPr lang="en-US" dirty="0"/>
              <a:t>Prepare a skills gap report for each role and also the team and or departments role.</a:t>
            </a:r>
          </a:p>
          <a:p>
            <a:r>
              <a:rPr lang="en-US" dirty="0"/>
              <a:t>Factors to consider in performance gaps- knowledge skills and abilities, capacity, motivation, cultural alignment, qualifications, mandatory requirements, compliance issues, previous training, incentives, management style etc.</a:t>
            </a:r>
          </a:p>
          <a:p>
            <a:endParaRPr lang="en-AU" dirty="0"/>
          </a:p>
        </p:txBody>
      </p:sp>
    </p:spTree>
    <p:extLst>
      <p:ext uri="{BB962C8B-B14F-4D97-AF65-F5344CB8AC3E}">
        <p14:creationId xmlns:p14="http://schemas.microsoft.com/office/powerpoint/2010/main" val="2274379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FD788-62C4-59F3-F8AC-8B0F35888C5A}"/>
              </a:ext>
            </a:extLst>
          </p:cNvPr>
          <p:cNvSpPr>
            <a:spLocks noGrp="1"/>
          </p:cNvSpPr>
          <p:nvPr>
            <p:ph type="title"/>
          </p:nvPr>
        </p:nvSpPr>
        <p:spPr/>
        <p:txBody>
          <a:bodyPr/>
          <a:lstStyle/>
          <a:p>
            <a:r>
              <a:rPr lang="en-US" dirty="0"/>
              <a:t>Summary Conclusion</a:t>
            </a:r>
            <a:endParaRPr lang="en-AU" dirty="0"/>
          </a:p>
        </p:txBody>
      </p:sp>
      <p:sp>
        <p:nvSpPr>
          <p:cNvPr id="3" name="Content Placeholder 2">
            <a:extLst>
              <a:ext uri="{FF2B5EF4-FFF2-40B4-BE49-F238E27FC236}">
                <a16:creationId xmlns:a16="http://schemas.microsoft.com/office/drawing/2014/main" id="{9B69ABD4-EC97-91B4-0F41-70549BCDD220}"/>
              </a:ext>
            </a:extLst>
          </p:cNvPr>
          <p:cNvSpPr>
            <a:spLocks noGrp="1"/>
          </p:cNvSpPr>
          <p:nvPr>
            <p:ph idx="1"/>
          </p:nvPr>
        </p:nvSpPr>
        <p:spPr/>
        <p:txBody>
          <a:bodyPr/>
          <a:lstStyle/>
          <a:p>
            <a:r>
              <a:rPr lang="en-US" dirty="0"/>
              <a:t>Identify the perfect of highly desired work situation, and/or requirement.</a:t>
            </a:r>
          </a:p>
          <a:p>
            <a:r>
              <a:rPr lang="en-US" dirty="0"/>
              <a:t>Identify with honesty the actual work environment at this stage.</a:t>
            </a:r>
          </a:p>
          <a:p>
            <a:r>
              <a:rPr lang="en-US" dirty="0"/>
              <a:t>What is the difference (the gap)</a:t>
            </a:r>
          </a:p>
          <a:p>
            <a:r>
              <a:rPr lang="en-US" dirty="0"/>
              <a:t>What do we need and or require to close that gap (training needs analysis)</a:t>
            </a:r>
            <a:endParaRPr lang="en-AU" dirty="0"/>
          </a:p>
        </p:txBody>
      </p:sp>
    </p:spTree>
    <p:extLst>
      <p:ext uri="{BB962C8B-B14F-4D97-AF65-F5344CB8AC3E}">
        <p14:creationId xmlns:p14="http://schemas.microsoft.com/office/powerpoint/2010/main" val="1827000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1CE9-0CE0-8CD5-5A8E-950934CA0612}"/>
              </a:ext>
            </a:extLst>
          </p:cNvPr>
          <p:cNvSpPr>
            <a:spLocks noGrp="1"/>
          </p:cNvSpPr>
          <p:nvPr>
            <p:ph type="title"/>
          </p:nvPr>
        </p:nvSpPr>
        <p:spPr/>
        <p:txBody>
          <a:bodyPr/>
          <a:lstStyle/>
          <a:p>
            <a:r>
              <a:rPr lang="en-US" dirty="0"/>
              <a:t>Adult learning principles</a:t>
            </a:r>
            <a:endParaRPr lang="en-AU" dirty="0"/>
          </a:p>
        </p:txBody>
      </p:sp>
      <p:sp>
        <p:nvSpPr>
          <p:cNvPr id="3" name="Content Placeholder 2">
            <a:extLst>
              <a:ext uri="{FF2B5EF4-FFF2-40B4-BE49-F238E27FC236}">
                <a16:creationId xmlns:a16="http://schemas.microsoft.com/office/drawing/2014/main" id="{7F2B5ACB-9A6E-1235-CEA7-59182EEE1316}"/>
              </a:ext>
            </a:extLst>
          </p:cNvPr>
          <p:cNvSpPr>
            <a:spLocks noGrp="1"/>
          </p:cNvSpPr>
          <p:nvPr>
            <p:ph idx="1"/>
          </p:nvPr>
        </p:nvSpPr>
        <p:spPr/>
        <p:txBody>
          <a:bodyPr>
            <a:normAutofit fontScale="92500"/>
          </a:bodyPr>
          <a:lstStyle/>
          <a:p>
            <a:r>
              <a:rPr lang="en-US" dirty="0"/>
              <a:t>To obtain maximum engagement from your people we need to understand the adult learning principles so that we can plan our learning strategy to gain maximum return.</a:t>
            </a:r>
          </a:p>
          <a:p>
            <a:r>
              <a:rPr lang="en-US" dirty="0"/>
              <a:t>Adults require practical learning strategies- you only have so much money to spend on learning and development so every opportunity must count to improving the individual, the team and the contribution to the organization.</a:t>
            </a:r>
          </a:p>
          <a:p>
            <a:endParaRPr lang="en-AU" dirty="0"/>
          </a:p>
        </p:txBody>
      </p:sp>
    </p:spTree>
    <p:extLst>
      <p:ext uri="{BB962C8B-B14F-4D97-AF65-F5344CB8AC3E}">
        <p14:creationId xmlns:p14="http://schemas.microsoft.com/office/powerpoint/2010/main" val="82410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AU" sz="3200" dirty="0"/>
              <a:t>Community Management Solutions</a:t>
            </a:r>
          </a:p>
        </p:txBody>
      </p:sp>
      <p:sp>
        <p:nvSpPr>
          <p:cNvPr id="3" name="Content Placeholder 2"/>
          <p:cNvSpPr>
            <a:spLocks noGrp="1"/>
          </p:cNvSpPr>
          <p:nvPr>
            <p:ph idx="1"/>
          </p:nvPr>
        </p:nvSpPr>
        <p:spPr/>
        <p:txBody>
          <a:bodyPr>
            <a:normAutofit fontScale="62500" lnSpcReduction="20000"/>
          </a:bodyPr>
          <a:lstStyle/>
          <a:p>
            <a:r>
              <a:rPr lang="en-US" dirty="0"/>
              <a:t>Welcome</a:t>
            </a:r>
          </a:p>
          <a:p>
            <a:r>
              <a:rPr lang="en-US" dirty="0"/>
              <a:t>This webinar is designed to supplement the three articles that were produced in our last three newsletters which spoke about why learning and development is important and vital for your organisation.</a:t>
            </a:r>
          </a:p>
          <a:p>
            <a:r>
              <a:rPr lang="en-US" dirty="0"/>
              <a:t>Today we are going to go into some detail about certain topics that were covered within the newsletter primarily in relation to:</a:t>
            </a:r>
          </a:p>
          <a:p>
            <a:pPr lvl="1">
              <a:buFont typeface="Courier New" panose="02070309020205020404" pitchFamily="49" charset="0"/>
              <a:buChar char="o"/>
            </a:pPr>
            <a:r>
              <a:rPr lang="en-US" sz="2900" dirty="0"/>
              <a:t>mandatory training,</a:t>
            </a:r>
          </a:p>
          <a:p>
            <a:pPr lvl="1">
              <a:buFont typeface="Courier New" panose="02070309020205020404" pitchFamily="49" charset="0"/>
              <a:buChar char="o"/>
            </a:pPr>
            <a:r>
              <a:rPr lang="en-US" sz="2900" dirty="0"/>
              <a:t>training needs analysis</a:t>
            </a:r>
          </a:p>
          <a:p>
            <a:pPr lvl="1">
              <a:buFont typeface="Courier New" panose="02070309020205020404" pitchFamily="49" charset="0"/>
              <a:buChar char="o"/>
            </a:pPr>
            <a:r>
              <a:rPr lang="en-US" sz="2900" dirty="0"/>
              <a:t>adult learning principles</a:t>
            </a:r>
          </a:p>
          <a:p>
            <a:pPr lvl="1">
              <a:buFont typeface="Courier New" panose="02070309020205020404" pitchFamily="49" charset="0"/>
              <a:buChar char="o"/>
            </a:pPr>
            <a:r>
              <a:rPr lang="en-US" sz="2900" dirty="0"/>
              <a:t>onboarding or induction</a:t>
            </a:r>
          </a:p>
          <a:p>
            <a:pPr lvl="1">
              <a:buFont typeface="Courier New" panose="02070309020205020404" pitchFamily="49" charset="0"/>
              <a:buChar char="o"/>
            </a:pPr>
            <a:r>
              <a:rPr lang="en-US" sz="2900" dirty="0"/>
              <a:t>links to performance appraisals</a:t>
            </a:r>
          </a:p>
          <a:p>
            <a:pPr lvl="1">
              <a:buFont typeface="Courier New" panose="02070309020205020404" pitchFamily="49" charset="0"/>
              <a:buChar char="o"/>
            </a:pPr>
            <a:r>
              <a:rPr lang="en-US" sz="2900" dirty="0"/>
              <a:t>Links to performance improvement plans</a:t>
            </a:r>
          </a:p>
          <a:p>
            <a:pPr lvl="1">
              <a:buFont typeface="Courier New" panose="02070309020205020404" pitchFamily="49" charset="0"/>
              <a:buChar char="o"/>
            </a:pPr>
            <a:r>
              <a:rPr lang="en-US" sz="2900" dirty="0"/>
              <a:t>Links to performance management</a:t>
            </a:r>
          </a:p>
          <a:p>
            <a:pPr lvl="1">
              <a:buFont typeface="Courier New" panose="02070309020205020404" pitchFamily="49" charset="0"/>
              <a:buChar char="o"/>
            </a:pPr>
            <a:r>
              <a:rPr lang="en-US" sz="2900" dirty="0"/>
              <a:t>Creating a Learning and Development Plan</a:t>
            </a:r>
          </a:p>
          <a:p>
            <a:pPr lvl="1">
              <a:buFont typeface="Courier New" panose="02070309020205020404" pitchFamily="49" charset="0"/>
              <a:buChar char="o"/>
            </a:pPr>
            <a:r>
              <a:rPr lang="en-US" sz="2900" dirty="0"/>
              <a:t>Succession Planning, Mentoring and Coaching</a:t>
            </a:r>
          </a:p>
          <a:p>
            <a:endParaRPr lang="en-AU" dirty="0"/>
          </a:p>
        </p:txBody>
      </p:sp>
    </p:spTree>
    <p:extLst>
      <p:ext uri="{BB962C8B-B14F-4D97-AF65-F5344CB8AC3E}">
        <p14:creationId xmlns:p14="http://schemas.microsoft.com/office/powerpoint/2010/main" val="3312074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D6A1B-3939-1DCC-77BA-3C274B4A3A69}"/>
              </a:ext>
            </a:extLst>
          </p:cNvPr>
          <p:cNvSpPr>
            <a:spLocks noGrp="1"/>
          </p:cNvSpPr>
          <p:nvPr>
            <p:ph type="title"/>
          </p:nvPr>
        </p:nvSpPr>
        <p:spPr/>
        <p:txBody>
          <a:bodyPr/>
          <a:lstStyle/>
          <a:p>
            <a:r>
              <a:rPr lang="en-US" dirty="0"/>
              <a:t>Adult learning principles</a:t>
            </a:r>
            <a:endParaRPr lang="en-AU" dirty="0"/>
          </a:p>
        </p:txBody>
      </p:sp>
      <p:sp>
        <p:nvSpPr>
          <p:cNvPr id="3" name="Content Placeholder 2">
            <a:extLst>
              <a:ext uri="{FF2B5EF4-FFF2-40B4-BE49-F238E27FC236}">
                <a16:creationId xmlns:a16="http://schemas.microsoft.com/office/drawing/2014/main" id="{4E6410D3-91FF-27FA-4D41-8E174CE88FDA}"/>
              </a:ext>
            </a:extLst>
          </p:cNvPr>
          <p:cNvSpPr>
            <a:spLocks noGrp="1"/>
          </p:cNvSpPr>
          <p:nvPr>
            <p:ph idx="1"/>
          </p:nvPr>
        </p:nvSpPr>
        <p:spPr/>
        <p:txBody>
          <a:bodyPr>
            <a:normAutofit lnSpcReduction="10000"/>
          </a:bodyPr>
          <a:lstStyle/>
          <a:p>
            <a:r>
              <a:rPr lang="en-US" dirty="0"/>
              <a:t>Adults want to choose when and how they learn.</a:t>
            </a:r>
          </a:p>
          <a:p>
            <a:r>
              <a:rPr lang="en-US" dirty="0"/>
              <a:t>If possible, provide variety on methods of delivery, with flexible time frames with multiple opportunities, timing is the key.</a:t>
            </a:r>
          </a:p>
          <a:p>
            <a:r>
              <a:rPr lang="en-US" dirty="0"/>
              <a:t>Look at self directed learning, look at a collaborative approach with your adult learners (discuss) for employee and volunteer buy in.</a:t>
            </a:r>
          </a:p>
          <a:p>
            <a:endParaRPr lang="en-AU" dirty="0"/>
          </a:p>
        </p:txBody>
      </p:sp>
    </p:spTree>
    <p:extLst>
      <p:ext uri="{BB962C8B-B14F-4D97-AF65-F5344CB8AC3E}">
        <p14:creationId xmlns:p14="http://schemas.microsoft.com/office/powerpoint/2010/main" val="1959227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910F1-B2C3-B5D2-3B92-1605E2A4238E}"/>
              </a:ext>
            </a:extLst>
          </p:cNvPr>
          <p:cNvSpPr>
            <a:spLocks noGrp="1"/>
          </p:cNvSpPr>
          <p:nvPr>
            <p:ph type="title"/>
          </p:nvPr>
        </p:nvSpPr>
        <p:spPr/>
        <p:txBody>
          <a:bodyPr/>
          <a:lstStyle/>
          <a:p>
            <a:r>
              <a:rPr lang="en-US" dirty="0"/>
              <a:t>Adult learning principles</a:t>
            </a:r>
            <a:endParaRPr lang="en-AU" dirty="0"/>
          </a:p>
        </p:txBody>
      </p:sp>
      <p:sp>
        <p:nvSpPr>
          <p:cNvPr id="3" name="Content Placeholder 2">
            <a:extLst>
              <a:ext uri="{FF2B5EF4-FFF2-40B4-BE49-F238E27FC236}">
                <a16:creationId xmlns:a16="http://schemas.microsoft.com/office/drawing/2014/main" id="{C91A0954-4148-90E5-DB30-BB72EA7C1CE9}"/>
              </a:ext>
            </a:extLst>
          </p:cNvPr>
          <p:cNvSpPr>
            <a:spLocks noGrp="1"/>
          </p:cNvSpPr>
          <p:nvPr>
            <p:ph idx="1"/>
          </p:nvPr>
        </p:nvSpPr>
        <p:spPr/>
        <p:txBody>
          <a:bodyPr>
            <a:normAutofit lnSpcReduction="10000"/>
          </a:bodyPr>
          <a:lstStyle/>
          <a:p>
            <a:r>
              <a:rPr lang="en-US" dirty="0"/>
              <a:t>Adults are self motivated.</a:t>
            </a:r>
          </a:p>
          <a:p>
            <a:r>
              <a:rPr lang="en-US" dirty="0"/>
              <a:t>Adults must understand the value in what is being taught to be motivated to learn.</a:t>
            </a:r>
          </a:p>
          <a:p>
            <a:r>
              <a:rPr lang="en-US" dirty="0"/>
              <a:t>Encourage adults to have a say in the learning material and method of delivery.</a:t>
            </a:r>
          </a:p>
          <a:p>
            <a:r>
              <a:rPr lang="en-US" dirty="0"/>
              <a:t>Adult use their lifetime of experience during the learning stage.</a:t>
            </a:r>
          </a:p>
          <a:p>
            <a:r>
              <a:rPr lang="en-US" dirty="0"/>
              <a:t>Utilizing practical real-life examples during the training is imperative.</a:t>
            </a:r>
            <a:endParaRPr lang="en-AU" dirty="0"/>
          </a:p>
        </p:txBody>
      </p:sp>
    </p:spTree>
    <p:extLst>
      <p:ext uri="{BB962C8B-B14F-4D97-AF65-F5344CB8AC3E}">
        <p14:creationId xmlns:p14="http://schemas.microsoft.com/office/powerpoint/2010/main" val="2488910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7D925-4337-0DF2-589A-96846151BA08}"/>
              </a:ext>
            </a:extLst>
          </p:cNvPr>
          <p:cNvSpPr>
            <a:spLocks noGrp="1"/>
          </p:cNvSpPr>
          <p:nvPr>
            <p:ph type="title"/>
          </p:nvPr>
        </p:nvSpPr>
        <p:spPr/>
        <p:txBody>
          <a:bodyPr/>
          <a:lstStyle/>
          <a:p>
            <a:r>
              <a:rPr lang="en-US" dirty="0"/>
              <a:t>Adult learning principles</a:t>
            </a:r>
            <a:endParaRPr lang="en-AU" dirty="0"/>
          </a:p>
        </p:txBody>
      </p:sp>
      <p:sp>
        <p:nvSpPr>
          <p:cNvPr id="3" name="Content Placeholder 2">
            <a:extLst>
              <a:ext uri="{FF2B5EF4-FFF2-40B4-BE49-F238E27FC236}">
                <a16:creationId xmlns:a16="http://schemas.microsoft.com/office/drawing/2014/main" id="{88868D75-80AD-CD78-E7E3-5FEC23842E85}"/>
              </a:ext>
            </a:extLst>
          </p:cNvPr>
          <p:cNvSpPr>
            <a:spLocks noGrp="1"/>
          </p:cNvSpPr>
          <p:nvPr>
            <p:ph idx="1"/>
          </p:nvPr>
        </p:nvSpPr>
        <p:spPr/>
        <p:txBody>
          <a:bodyPr/>
          <a:lstStyle/>
          <a:p>
            <a:r>
              <a:rPr lang="en-US" dirty="0"/>
              <a:t>Adults are focused on achieving goals.</a:t>
            </a:r>
          </a:p>
          <a:p>
            <a:r>
              <a:rPr lang="en-US" dirty="0"/>
              <a:t>Adults need to know the information is relevant.</a:t>
            </a:r>
          </a:p>
          <a:p>
            <a:r>
              <a:rPr lang="en-US" dirty="0"/>
              <a:t>Adults are looking for help and mentorship.</a:t>
            </a:r>
          </a:p>
          <a:p>
            <a:r>
              <a:rPr lang="en-US" dirty="0"/>
              <a:t>Adults are open to various methods of delivery.</a:t>
            </a:r>
            <a:endParaRPr lang="en-AU" dirty="0"/>
          </a:p>
        </p:txBody>
      </p:sp>
    </p:spTree>
    <p:extLst>
      <p:ext uri="{BB962C8B-B14F-4D97-AF65-F5344CB8AC3E}">
        <p14:creationId xmlns:p14="http://schemas.microsoft.com/office/powerpoint/2010/main" val="1008346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F01D3-9F49-F582-E836-857DA8237EAF}"/>
              </a:ext>
            </a:extLst>
          </p:cNvPr>
          <p:cNvSpPr>
            <a:spLocks noGrp="1"/>
          </p:cNvSpPr>
          <p:nvPr>
            <p:ph type="title"/>
          </p:nvPr>
        </p:nvSpPr>
        <p:spPr/>
        <p:txBody>
          <a:bodyPr/>
          <a:lstStyle/>
          <a:p>
            <a:r>
              <a:rPr lang="en-US" dirty="0"/>
              <a:t>Onboarding and Induction</a:t>
            </a:r>
            <a:endParaRPr lang="en-AU" dirty="0"/>
          </a:p>
        </p:txBody>
      </p:sp>
      <p:sp>
        <p:nvSpPr>
          <p:cNvPr id="3" name="Content Placeholder 2">
            <a:extLst>
              <a:ext uri="{FF2B5EF4-FFF2-40B4-BE49-F238E27FC236}">
                <a16:creationId xmlns:a16="http://schemas.microsoft.com/office/drawing/2014/main" id="{6C216C72-376A-2639-F188-011814EC29AB}"/>
              </a:ext>
            </a:extLst>
          </p:cNvPr>
          <p:cNvSpPr>
            <a:spLocks noGrp="1"/>
          </p:cNvSpPr>
          <p:nvPr>
            <p:ph idx="1"/>
          </p:nvPr>
        </p:nvSpPr>
        <p:spPr/>
        <p:txBody>
          <a:bodyPr>
            <a:normAutofit fontScale="70000" lnSpcReduction="20000"/>
          </a:bodyPr>
          <a:lstStyle/>
          <a:p>
            <a:r>
              <a:rPr lang="en-US" dirty="0"/>
              <a:t>The time between a job offer and formal onboarding or induction is crucial.</a:t>
            </a:r>
          </a:p>
          <a:p>
            <a:r>
              <a:rPr lang="en-US" dirty="0"/>
              <a:t>If you have a thorough process this will have a very positive impact on a new employee reassuring them that they have made the right decision.</a:t>
            </a:r>
          </a:p>
          <a:p>
            <a:r>
              <a:rPr lang="en-US" dirty="0"/>
              <a:t>The design of the program must be engaging and not just an after thought,</a:t>
            </a:r>
          </a:p>
          <a:p>
            <a:r>
              <a:rPr lang="en-US" dirty="0"/>
              <a:t>New employees must be impressed with your employee culture from day one, first impressions are so important for employee alignment and retention.</a:t>
            </a:r>
          </a:p>
          <a:p>
            <a:r>
              <a:rPr lang="en-US" dirty="0"/>
              <a:t>Your induction programme must have a component which shares the </a:t>
            </a:r>
            <a:r>
              <a:rPr lang="en-US" dirty="0" err="1"/>
              <a:t>organistions</a:t>
            </a:r>
            <a:r>
              <a:rPr lang="en-US" dirty="0"/>
              <a:t> strategy, mission and values and also some information on their goals and service delivery model.</a:t>
            </a:r>
            <a:endParaRPr lang="en-AU" dirty="0"/>
          </a:p>
        </p:txBody>
      </p:sp>
    </p:spTree>
    <p:extLst>
      <p:ext uri="{BB962C8B-B14F-4D97-AF65-F5344CB8AC3E}">
        <p14:creationId xmlns:p14="http://schemas.microsoft.com/office/powerpoint/2010/main" val="1223065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2B35-F2BF-80B6-C85D-A1DD099DF2E7}"/>
              </a:ext>
            </a:extLst>
          </p:cNvPr>
          <p:cNvSpPr>
            <a:spLocks noGrp="1"/>
          </p:cNvSpPr>
          <p:nvPr>
            <p:ph type="title"/>
          </p:nvPr>
        </p:nvSpPr>
        <p:spPr/>
        <p:txBody>
          <a:bodyPr/>
          <a:lstStyle/>
          <a:p>
            <a:r>
              <a:rPr lang="en-US" dirty="0"/>
              <a:t>Onboarding and Induction</a:t>
            </a:r>
            <a:endParaRPr lang="en-AU" dirty="0"/>
          </a:p>
        </p:txBody>
      </p:sp>
      <p:sp>
        <p:nvSpPr>
          <p:cNvPr id="3" name="Content Placeholder 2">
            <a:extLst>
              <a:ext uri="{FF2B5EF4-FFF2-40B4-BE49-F238E27FC236}">
                <a16:creationId xmlns:a16="http://schemas.microsoft.com/office/drawing/2014/main" id="{EE99721D-087E-727A-9571-9EE2CBD22556}"/>
              </a:ext>
            </a:extLst>
          </p:cNvPr>
          <p:cNvSpPr>
            <a:spLocks noGrp="1"/>
          </p:cNvSpPr>
          <p:nvPr>
            <p:ph idx="1"/>
          </p:nvPr>
        </p:nvSpPr>
        <p:spPr/>
        <p:txBody>
          <a:bodyPr>
            <a:normAutofit fontScale="77500" lnSpcReduction="20000"/>
          </a:bodyPr>
          <a:lstStyle/>
          <a:p>
            <a:r>
              <a:rPr lang="en-US" dirty="0"/>
              <a:t>Arrange a number of appointments with senior figures, mentors and peers.</a:t>
            </a:r>
          </a:p>
          <a:p>
            <a:r>
              <a:rPr lang="en-US" dirty="0"/>
              <a:t>Introduce them to all facets of the business.</a:t>
            </a:r>
          </a:p>
          <a:p>
            <a:r>
              <a:rPr lang="en-US" dirty="0"/>
              <a:t>Provide training in how they can be successful in their new role (Discuss).</a:t>
            </a:r>
          </a:p>
          <a:p>
            <a:r>
              <a:rPr lang="en-US" dirty="0"/>
              <a:t>Don’t assume that they have all the skills to be successful. (Discuss)</a:t>
            </a:r>
          </a:p>
          <a:p>
            <a:r>
              <a:rPr lang="en-US" dirty="0"/>
              <a:t>Check in on them on a regular basis. (watch for the vital signs)</a:t>
            </a:r>
          </a:p>
          <a:p>
            <a:r>
              <a:rPr lang="en-US" dirty="0"/>
              <a:t>Cover off all the basics such as code of conduct (in particular discuss), mandatory training and policy compliance. Importance of IT and Social Media, training and learning and development opportunities etc.</a:t>
            </a:r>
            <a:endParaRPr lang="en-AU" dirty="0"/>
          </a:p>
        </p:txBody>
      </p:sp>
    </p:spTree>
    <p:extLst>
      <p:ext uri="{BB962C8B-B14F-4D97-AF65-F5344CB8AC3E}">
        <p14:creationId xmlns:p14="http://schemas.microsoft.com/office/powerpoint/2010/main" val="54671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366E6-928F-9EEA-566B-B21195044D3D}"/>
              </a:ext>
            </a:extLst>
          </p:cNvPr>
          <p:cNvSpPr>
            <a:spLocks noGrp="1"/>
          </p:cNvSpPr>
          <p:nvPr>
            <p:ph type="title"/>
          </p:nvPr>
        </p:nvSpPr>
        <p:spPr/>
        <p:txBody>
          <a:bodyPr/>
          <a:lstStyle/>
          <a:p>
            <a:r>
              <a:rPr lang="en-US" dirty="0"/>
              <a:t>Links to performance appraisals</a:t>
            </a:r>
            <a:endParaRPr lang="en-AU" dirty="0"/>
          </a:p>
        </p:txBody>
      </p:sp>
      <p:sp>
        <p:nvSpPr>
          <p:cNvPr id="3" name="Content Placeholder 2">
            <a:extLst>
              <a:ext uri="{FF2B5EF4-FFF2-40B4-BE49-F238E27FC236}">
                <a16:creationId xmlns:a16="http://schemas.microsoft.com/office/drawing/2014/main" id="{B58113F8-251A-1058-40EE-58B09C007DD0}"/>
              </a:ext>
            </a:extLst>
          </p:cNvPr>
          <p:cNvSpPr>
            <a:spLocks noGrp="1"/>
          </p:cNvSpPr>
          <p:nvPr>
            <p:ph idx="1"/>
          </p:nvPr>
        </p:nvSpPr>
        <p:spPr/>
        <p:txBody>
          <a:bodyPr/>
          <a:lstStyle/>
          <a:p>
            <a:r>
              <a:rPr lang="en-US" dirty="0"/>
              <a:t>Your learning and development program must be linked directly to your performance appraisal system.</a:t>
            </a:r>
          </a:p>
          <a:p>
            <a:r>
              <a:rPr lang="en-US" dirty="0"/>
              <a:t>As part of the two-way process employees need to show what they achieved in the area of training and development and provide feedback as to what they require moving forward. (Discuss)</a:t>
            </a:r>
            <a:endParaRPr lang="en-AU" dirty="0"/>
          </a:p>
        </p:txBody>
      </p:sp>
    </p:spTree>
    <p:extLst>
      <p:ext uri="{BB962C8B-B14F-4D97-AF65-F5344CB8AC3E}">
        <p14:creationId xmlns:p14="http://schemas.microsoft.com/office/powerpoint/2010/main" val="2443092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23384-86EF-1E1E-C5CB-CD7F158AE3D4}"/>
              </a:ext>
            </a:extLst>
          </p:cNvPr>
          <p:cNvSpPr>
            <a:spLocks noGrp="1"/>
          </p:cNvSpPr>
          <p:nvPr>
            <p:ph type="title"/>
          </p:nvPr>
        </p:nvSpPr>
        <p:spPr/>
        <p:txBody>
          <a:bodyPr/>
          <a:lstStyle/>
          <a:p>
            <a:r>
              <a:rPr lang="en-US" dirty="0"/>
              <a:t>Links to performance</a:t>
            </a:r>
            <a:endParaRPr lang="en-AU" dirty="0"/>
          </a:p>
        </p:txBody>
      </p:sp>
      <p:sp>
        <p:nvSpPr>
          <p:cNvPr id="3" name="Content Placeholder 2">
            <a:extLst>
              <a:ext uri="{FF2B5EF4-FFF2-40B4-BE49-F238E27FC236}">
                <a16:creationId xmlns:a16="http://schemas.microsoft.com/office/drawing/2014/main" id="{0445EDEF-EABC-343E-BDC0-CFF20F256BB0}"/>
              </a:ext>
            </a:extLst>
          </p:cNvPr>
          <p:cNvSpPr>
            <a:spLocks noGrp="1"/>
          </p:cNvSpPr>
          <p:nvPr>
            <p:ph idx="1"/>
          </p:nvPr>
        </p:nvSpPr>
        <p:spPr/>
        <p:txBody>
          <a:bodyPr/>
          <a:lstStyle/>
          <a:p>
            <a:r>
              <a:rPr lang="en-US" dirty="0"/>
              <a:t>Training can be </a:t>
            </a:r>
            <a:r>
              <a:rPr lang="en-US" dirty="0" err="1"/>
              <a:t>utilised</a:t>
            </a:r>
            <a:r>
              <a:rPr lang="en-US" dirty="0"/>
              <a:t> to improve performance, or as part of a performance improval plan.</a:t>
            </a:r>
          </a:p>
          <a:p>
            <a:r>
              <a:rPr lang="en-US" dirty="0"/>
              <a:t>Budget for this eventuality.</a:t>
            </a:r>
          </a:p>
          <a:p>
            <a:r>
              <a:rPr lang="en-US" dirty="0"/>
              <a:t>Link the training directly to the performance gap which has been identified.</a:t>
            </a:r>
            <a:endParaRPr lang="en-AU" dirty="0"/>
          </a:p>
        </p:txBody>
      </p:sp>
    </p:spTree>
    <p:extLst>
      <p:ext uri="{BB962C8B-B14F-4D97-AF65-F5344CB8AC3E}">
        <p14:creationId xmlns:p14="http://schemas.microsoft.com/office/powerpoint/2010/main" val="3697523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BA29-C11D-230E-A347-345165C999B8}"/>
              </a:ext>
            </a:extLst>
          </p:cNvPr>
          <p:cNvSpPr>
            <a:spLocks noGrp="1"/>
          </p:cNvSpPr>
          <p:nvPr>
            <p:ph type="title"/>
          </p:nvPr>
        </p:nvSpPr>
        <p:spPr/>
        <p:txBody>
          <a:bodyPr>
            <a:noAutofit/>
          </a:bodyPr>
          <a:lstStyle/>
          <a:p>
            <a:pPr algn="r"/>
            <a:r>
              <a:rPr lang="en-US" sz="3600" dirty="0"/>
              <a:t>Creating a Learning and Development Plan</a:t>
            </a:r>
            <a:endParaRPr lang="en-AU" sz="3600" dirty="0"/>
          </a:p>
        </p:txBody>
      </p:sp>
      <p:sp>
        <p:nvSpPr>
          <p:cNvPr id="3" name="Content Placeholder 2">
            <a:extLst>
              <a:ext uri="{FF2B5EF4-FFF2-40B4-BE49-F238E27FC236}">
                <a16:creationId xmlns:a16="http://schemas.microsoft.com/office/drawing/2014/main" id="{DE6E8792-BA7D-4ADF-C277-1D3C1297F193}"/>
              </a:ext>
            </a:extLst>
          </p:cNvPr>
          <p:cNvSpPr>
            <a:spLocks noGrp="1"/>
          </p:cNvSpPr>
          <p:nvPr>
            <p:ph idx="1"/>
          </p:nvPr>
        </p:nvSpPr>
        <p:spPr/>
        <p:txBody>
          <a:bodyPr>
            <a:normAutofit fontScale="77500" lnSpcReduction="20000"/>
          </a:bodyPr>
          <a:lstStyle/>
          <a:p>
            <a:r>
              <a:rPr lang="en-US" dirty="0"/>
              <a:t>You need to have a comprehensive plan which is linked to both your strategic plan, operational plan and service delivery model.</a:t>
            </a:r>
          </a:p>
          <a:p>
            <a:r>
              <a:rPr lang="en-US" dirty="0"/>
              <a:t>It must be linked to your overall HR plan and workforce planning model.</a:t>
            </a:r>
          </a:p>
          <a:p>
            <a:r>
              <a:rPr lang="en-US" dirty="0"/>
              <a:t>It must receive management buy in for the budget you require, and you must be prepared to argue return on investment.</a:t>
            </a:r>
          </a:p>
          <a:p>
            <a:r>
              <a:rPr lang="en-US" dirty="0"/>
              <a:t>Should consist of onboarding/induction, compliance, leadership, mandatory, technical, soft skills, product knowledge and include training to fill performance gaps or because a new skill set is required due to a change in business.</a:t>
            </a:r>
            <a:endParaRPr lang="en-AU" dirty="0"/>
          </a:p>
        </p:txBody>
      </p:sp>
    </p:spTree>
    <p:extLst>
      <p:ext uri="{BB962C8B-B14F-4D97-AF65-F5344CB8AC3E}">
        <p14:creationId xmlns:p14="http://schemas.microsoft.com/office/powerpoint/2010/main" val="1276910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07C0B-92D3-1336-5EE0-7479974B7557}"/>
              </a:ext>
            </a:extLst>
          </p:cNvPr>
          <p:cNvSpPr>
            <a:spLocks noGrp="1"/>
          </p:cNvSpPr>
          <p:nvPr>
            <p:ph type="title"/>
          </p:nvPr>
        </p:nvSpPr>
        <p:spPr/>
        <p:txBody>
          <a:bodyPr/>
          <a:lstStyle/>
          <a:p>
            <a:r>
              <a:rPr lang="en-US" dirty="0"/>
              <a:t>Plan</a:t>
            </a:r>
            <a:endParaRPr lang="en-AU" dirty="0"/>
          </a:p>
        </p:txBody>
      </p:sp>
      <p:sp>
        <p:nvSpPr>
          <p:cNvPr id="3" name="Content Placeholder 2">
            <a:extLst>
              <a:ext uri="{FF2B5EF4-FFF2-40B4-BE49-F238E27FC236}">
                <a16:creationId xmlns:a16="http://schemas.microsoft.com/office/drawing/2014/main" id="{DEFD3A3B-C2BB-E49B-8C1B-D02C64C030BD}"/>
              </a:ext>
            </a:extLst>
          </p:cNvPr>
          <p:cNvSpPr>
            <a:spLocks noGrp="1"/>
          </p:cNvSpPr>
          <p:nvPr>
            <p:ph idx="1"/>
          </p:nvPr>
        </p:nvSpPr>
        <p:spPr/>
        <p:txBody>
          <a:bodyPr/>
          <a:lstStyle/>
          <a:p>
            <a:r>
              <a:rPr lang="en-US" dirty="0"/>
              <a:t>Perform a training needs analysis on your current organization and learning needs.</a:t>
            </a:r>
          </a:p>
          <a:p>
            <a:r>
              <a:rPr lang="en-US" dirty="0"/>
              <a:t>Determine the relevancy and success of your current program to find any learning gaps and weaknesses.</a:t>
            </a:r>
          </a:p>
          <a:p>
            <a:r>
              <a:rPr lang="en-US" dirty="0"/>
              <a:t>Determine what are the training requirements to develop your future workforce from an individual and team experience.</a:t>
            </a:r>
            <a:endParaRPr lang="en-AU" dirty="0"/>
          </a:p>
        </p:txBody>
      </p:sp>
    </p:spTree>
    <p:extLst>
      <p:ext uri="{BB962C8B-B14F-4D97-AF65-F5344CB8AC3E}">
        <p14:creationId xmlns:p14="http://schemas.microsoft.com/office/powerpoint/2010/main" val="3348621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029AA-7772-3D04-4C7D-58905646D8C7}"/>
              </a:ext>
            </a:extLst>
          </p:cNvPr>
          <p:cNvSpPr>
            <a:spLocks noGrp="1"/>
          </p:cNvSpPr>
          <p:nvPr>
            <p:ph type="title"/>
          </p:nvPr>
        </p:nvSpPr>
        <p:spPr/>
        <p:txBody>
          <a:bodyPr/>
          <a:lstStyle/>
          <a:p>
            <a:r>
              <a:rPr lang="en-US" dirty="0"/>
              <a:t>Plan</a:t>
            </a:r>
            <a:endParaRPr lang="en-AU" dirty="0"/>
          </a:p>
        </p:txBody>
      </p:sp>
      <p:sp>
        <p:nvSpPr>
          <p:cNvPr id="3" name="Content Placeholder 2">
            <a:extLst>
              <a:ext uri="{FF2B5EF4-FFF2-40B4-BE49-F238E27FC236}">
                <a16:creationId xmlns:a16="http://schemas.microsoft.com/office/drawing/2014/main" id="{ABFDA817-68CA-471C-B6C8-9055573E09EA}"/>
              </a:ext>
            </a:extLst>
          </p:cNvPr>
          <p:cNvSpPr>
            <a:spLocks noGrp="1"/>
          </p:cNvSpPr>
          <p:nvPr>
            <p:ph idx="1"/>
          </p:nvPr>
        </p:nvSpPr>
        <p:spPr/>
        <p:txBody>
          <a:bodyPr>
            <a:normAutofit fontScale="92500" lnSpcReduction="10000"/>
          </a:bodyPr>
          <a:lstStyle/>
          <a:p>
            <a:r>
              <a:rPr lang="en-US" dirty="0"/>
              <a:t>Decide who will conduct the training.</a:t>
            </a:r>
          </a:p>
          <a:p>
            <a:r>
              <a:rPr lang="en-US" dirty="0"/>
              <a:t>Determine the method of delivery.</a:t>
            </a:r>
          </a:p>
          <a:p>
            <a:r>
              <a:rPr lang="en-US" dirty="0"/>
              <a:t>Consider the logistical timeframe.</a:t>
            </a:r>
          </a:p>
          <a:p>
            <a:r>
              <a:rPr lang="en-US" dirty="0"/>
              <a:t>Develop a learning champion supported by subject matter experts either internally or externally.</a:t>
            </a:r>
          </a:p>
          <a:p>
            <a:r>
              <a:rPr lang="en-US" dirty="0"/>
              <a:t>Conduct a survey and ask your people what they want to learn.</a:t>
            </a:r>
          </a:p>
          <a:p>
            <a:r>
              <a:rPr lang="en-US" dirty="0"/>
              <a:t>Make the training easily accessible.</a:t>
            </a:r>
            <a:endParaRPr lang="en-AU" dirty="0"/>
          </a:p>
        </p:txBody>
      </p:sp>
    </p:spTree>
    <p:extLst>
      <p:ext uri="{BB962C8B-B14F-4D97-AF65-F5344CB8AC3E}">
        <p14:creationId xmlns:p14="http://schemas.microsoft.com/office/powerpoint/2010/main" val="4093040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DB655-A897-0EC3-102D-160CB394E1C2}"/>
              </a:ext>
            </a:extLst>
          </p:cNvPr>
          <p:cNvSpPr>
            <a:spLocks noGrp="1"/>
          </p:cNvSpPr>
          <p:nvPr>
            <p:ph type="title"/>
          </p:nvPr>
        </p:nvSpPr>
        <p:spPr/>
        <p:txBody>
          <a:bodyPr/>
          <a:lstStyle/>
          <a:p>
            <a:r>
              <a:rPr lang="en-US" dirty="0"/>
              <a:t>Statistical Information</a:t>
            </a:r>
            <a:endParaRPr lang="en-AU" dirty="0"/>
          </a:p>
        </p:txBody>
      </p:sp>
      <p:sp>
        <p:nvSpPr>
          <p:cNvPr id="3" name="Content Placeholder 2">
            <a:extLst>
              <a:ext uri="{FF2B5EF4-FFF2-40B4-BE49-F238E27FC236}">
                <a16:creationId xmlns:a16="http://schemas.microsoft.com/office/drawing/2014/main" id="{9961BB6B-033F-22B6-E25E-640FC8610BB5}"/>
              </a:ext>
            </a:extLst>
          </p:cNvPr>
          <p:cNvSpPr>
            <a:spLocks noGrp="1"/>
          </p:cNvSpPr>
          <p:nvPr>
            <p:ph idx="1"/>
          </p:nvPr>
        </p:nvSpPr>
        <p:spPr/>
        <p:txBody>
          <a:bodyPr>
            <a:normAutofit fontScale="92500" lnSpcReduction="20000"/>
          </a:bodyPr>
          <a:lstStyle/>
          <a:p>
            <a:r>
              <a:rPr lang="en-US" dirty="0"/>
              <a:t>Often a HR professional may have to justify to the powers that be that a certain degree of expenditure is necessary to ensure that the staff and volunteers have received the adequate training to comply with legislation and best practice to enable them to adequately perform and excel in the inherent requirements of their role.</a:t>
            </a:r>
          </a:p>
          <a:p>
            <a:r>
              <a:rPr lang="en-US" dirty="0"/>
              <a:t>In other words, always be prepared to deal with, comment on and have a clear communication message in the area of “return on investment”</a:t>
            </a:r>
          </a:p>
          <a:p>
            <a:endParaRPr lang="en-AU" dirty="0"/>
          </a:p>
        </p:txBody>
      </p:sp>
    </p:spTree>
    <p:extLst>
      <p:ext uri="{BB962C8B-B14F-4D97-AF65-F5344CB8AC3E}">
        <p14:creationId xmlns:p14="http://schemas.microsoft.com/office/powerpoint/2010/main" val="26351297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4DEC-1621-6F04-765C-7FA25ED0D00E}"/>
              </a:ext>
            </a:extLst>
          </p:cNvPr>
          <p:cNvSpPr>
            <a:spLocks noGrp="1"/>
          </p:cNvSpPr>
          <p:nvPr>
            <p:ph type="title"/>
          </p:nvPr>
        </p:nvSpPr>
        <p:spPr/>
        <p:txBody>
          <a:bodyPr/>
          <a:lstStyle/>
          <a:p>
            <a:r>
              <a:rPr lang="en-US" dirty="0"/>
              <a:t>Plan</a:t>
            </a:r>
            <a:endParaRPr lang="en-AU" dirty="0"/>
          </a:p>
        </p:txBody>
      </p:sp>
      <p:sp>
        <p:nvSpPr>
          <p:cNvPr id="3" name="Content Placeholder 2">
            <a:extLst>
              <a:ext uri="{FF2B5EF4-FFF2-40B4-BE49-F238E27FC236}">
                <a16:creationId xmlns:a16="http://schemas.microsoft.com/office/drawing/2014/main" id="{0DB734C7-18C7-7874-E968-24B355EBE352}"/>
              </a:ext>
            </a:extLst>
          </p:cNvPr>
          <p:cNvSpPr>
            <a:spLocks noGrp="1"/>
          </p:cNvSpPr>
          <p:nvPr>
            <p:ph idx="1"/>
          </p:nvPr>
        </p:nvSpPr>
        <p:spPr/>
        <p:txBody>
          <a:bodyPr/>
          <a:lstStyle/>
          <a:p>
            <a:r>
              <a:rPr lang="en-US" dirty="0"/>
              <a:t>Promote and support your learning</a:t>
            </a:r>
          </a:p>
          <a:p>
            <a:r>
              <a:rPr lang="en-US" dirty="0"/>
              <a:t>Ensure people have the time to actually attend and complete the training</a:t>
            </a:r>
          </a:p>
          <a:p>
            <a:r>
              <a:rPr lang="en-US" dirty="0"/>
              <a:t>Reward people for learning.</a:t>
            </a:r>
          </a:p>
          <a:p>
            <a:r>
              <a:rPr lang="en-US" dirty="0"/>
              <a:t>Be careful in punishing people for not learning negative connotation.</a:t>
            </a:r>
          </a:p>
          <a:p>
            <a:r>
              <a:rPr lang="en-US" dirty="0"/>
              <a:t>Measure and adapt for Success.</a:t>
            </a:r>
          </a:p>
          <a:p>
            <a:r>
              <a:rPr lang="en-US" dirty="0"/>
              <a:t>Formal part of you succession planning.</a:t>
            </a:r>
          </a:p>
          <a:p>
            <a:endParaRPr lang="en-AU" dirty="0"/>
          </a:p>
        </p:txBody>
      </p:sp>
    </p:spTree>
    <p:extLst>
      <p:ext uri="{BB962C8B-B14F-4D97-AF65-F5344CB8AC3E}">
        <p14:creationId xmlns:p14="http://schemas.microsoft.com/office/powerpoint/2010/main" val="1737649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4789B-BBBE-F257-1A63-D3D75CF3681A}"/>
              </a:ext>
            </a:extLst>
          </p:cNvPr>
          <p:cNvSpPr>
            <a:spLocks noGrp="1"/>
          </p:cNvSpPr>
          <p:nvPr>
            <p:ph type="title"/>
          </p:nvPr>
        </p:nvSpPr>
        <p:spPr/>
        <p:txBody>
          <a:bodyPr/>
          <a:lstStyle/>
          <a:p>
            <a:r>
              <a:rPr lang="en-US" dirty="0"/>
              <a:t>Foundations</a:t>
            </a:r>
            <a:endParaRPr lang="en-AU" dirty="0"/>
          </a:p>
        </p:txBody>
      </p:sp>
      <p:sp>
        <p:nvSpPr>
          <p:cNvPr id="3" name="Content Placeholder 2">
            <a:extLst>
              <a:ext uri="{FF2B5EF4-FFF2-40B4-BE49-F238E27FC236}">
                <a16:creationId xmlns:a16="http://schemas.microsoft.com/office/drawing/2014/main" id="{FB8281EC-1915-5083-FFE2-5E228B889E3B}"/>
              </a:ext>
            </a:extLst>
          </p:cNvPr>
          <p:cNvSpPr>
            <a:spLocks noGrp="1"/>
          </p:cNvSpPr>
          <p:nvPr>
            <p:ph idx="1"/>
          </p:nvPr>
        </p:nvSpPr>
        <p:spPr/>
        <p:txBody>
          <a:bodyPr/>
          <a:lstStyle/>
          <a:p>
            <a:r>
              <a:rPr lang="en-US" dirty="0"/>
              <a:t>Foundations of a responsible learning and development program.</a:t>
            </a:r>
          </a:p>
          <a:p>
            <a:r>
              <a:rPr lang="en-US" dirty="0"/>
              <a:t>It must follow the principle of continuous improvement.</a:t>
            </a:r>
          </a:p>
          <a:p>
            <a:r>
              <a:rPr lang="en-US" dirty="0"/>
              <a:t>It must also people to determine the pace giving them control over their </a:t>
            </a:r>
            <a:r>
              <a:rPr lang="en-US" dirty="0" err="1"/>
              <a:t>training.l</a:t>
            </a:r>
            <a:endParaRPr lang="en-AU" dirty="0"/>
          </a:p>
        </p:txBody>
      </p:sp>
    </p:spTree>
    <p:extLst>
      <p:ext uri="{BB962C8B-B14F-4D97-AF65-F5344CB8AC3E}">
        <p14:creationId xmlns:p14="http://schemas.microsoft.com/office/powerpoint/2010/main" val="1715770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A1586-4186-9EE1-1E2F-3D6D0438E38A}"/>
              </a:ext>
            </a:extLst>
          </p:cNvPr>
          <p:cNvSpPr>
            <a:spLocks noGrp="1"/>
          </p:cNvSpPr>
          <p:nvPr>
            <p:ph type="title"/>
          </p:nvPr>
        </p:nvSpPr>
        <p:spPr/>
        <p:txBody>
          <a:bodyPr/>
          <a:lstStyle/>
          <a:p>
            <a:r>
              <a:rPr lang="en-US" dirty="0"/>
              <a:t>How can we help</a:t>
            </a:r>
            <a:endParaRPr lang="en-AU" dirty="0"/>
          </a:p>
        </p:txBody>
      </p:sp>
      <p:sp>
        <p:nvSpPr>
          <p:cNvPr id="3" name="Content Placeholder 2">
            <a:extLst>
              <a:ext uri="{FF2B5EF4-FFF2-40B4-BE49-F238E27FC236}">
                <a16:creationId xmlns:a16="http://schemas.microsoft.com/office/drawing/2014/main" id="{85106A5D-4AD3-76D7-398E-0C2304F4C0C8}"/>
              </a:ext>
            </a:extLst>
          </p:cNvPr>
          <p:cNvSpPr>
            <a:spLocks noGrp="1"/>
          </p:cNvSpPr>
          <p:nvPr>
            <p:ph idx="1"/>
          </p:nvPr>
        </p:nvSpPr>
        <p:spPr/>
        <p:txBody>
          <a:bodyPr/>
          <a:lstStyle/>
          <a:p>
            <a:pPr marL="0" indent="0">
              <a:buNone/>
            </a:pPr>
            <a:r>
              <a:rPr lang="en-US" dirty="0"/>
              <a:t>Any questions?</a:t>
            </a:r>
            <a:endParaRPr lang="en-AU" dirty="0"/>
          </a:p>
        </p:txBody>
      </p:sp>
    </p:spTree>
    <p:extLst>
      <p:ext uri="{BB962C8B-B14F-4D97-AF65-F5344CB8AC3E}">
        <p14:creationId xmlns:p14="http://schemas.microsoft.com/office/powerpoint/2010/main" val="1077768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42FA-F3B8-C098-CDD5-64F22995FBFB}"/>
              </a:ext>
            </a:extLst>
          </p:cNvPr>
          <p:cNvSpPr>
            <a:spLocks noGrp="1"/>
          </p:cNvSpPr>
          <p:nvPr>
            <p:ph type="title"/>
          </p:nvPr>
        </p:nvSpPr>
        <p:spPr/>
        <p:txBody>
          <a:bodyPr/>
          <a:lstStyle/>
          <a:p>
            <a:r>
              <a:rPr lang="en-US" dirty="0"/>
              <a:t>What to the stats tell us</a:t>
            </a:r>
            <a:endParaRPr lang="en-AU" dirty="0"/>
          </a:p>
        </p:txBody>
      </p:sp>
      <p:sp>
        <p:nvSpPr>
          <p:cNvPr id="3" name="Content Placeholder 2">
            <a:extLst>
              <a:ext uri="{FF2B5EF4-FFF2-40B4-BE49-F238E27FC236}">
                <a16:creationId xmlns:a16="http://schemas.microsoft.com/office/drawing/2014/main" id="{63F59302-8E51-E015-DCC3-1959FF9AC376}"/>
              </a:ext>
            </a:extLst>
          </p:cNvPr>
          <p:cNvSpPr>
            <a:spLocks noGrp="1"/>
          </p:cNvSpPr>
          <p:nvPr>
            <p:ph idx="1"/>
          </p:nvPr>
        </p:nvSpPr>
        <p:spPr/>
        <p:txBody>
          <a:bodyPr>
            <a:normAutofit lnSpcReduction="10000"/>
          </a:bodyPr>
          <a:lstStyle/>
          <a:p>
            <a:r>
              <a:rPr lang="en-US" dirty="0"/>
              <a:t>83% of HR Managers believe that training is beneficial to attracting talent.</a:t>
            </a:r>
          </a:p>
          <a:p>
            <a:r>
              <a:rPr lang="en-US" dirty="0"/>
              <a:t>86% believe that training is beneficial to retaining talent.</a:t>
            </a:r>
          </a:p>
          <a:p>
            <a:r>
              <a:rPr lang="en-US" dirty="0"/>
              <a:t>Which is more important (Discuss)</a:t>
            </a:r>
          </a:p>
          <a:p>
            <a:r>
              <a:rPr lang="en-US" dirty="0"/>
              <a:t>48% of employees state that training opportunities were a factor in choosing a role.</a:t>
            </a:r>
          </a:p>
          <a:p>
            <a:r>
              <a:rPr lang="en-US" dirty="0"/>
              <a:t>76% are more likely to stay with an organization that offers continuous training.</a:t>
            </a:r>
            <a:endParaRPr lang="en-AU" dirty="0"/>
          </a:p>
        </p:txBody>
      </p:sp>
    </p:spTree>
    <p:extLst>
      <p:ext uri="{BB962C8B-B14F-4D97-AF65-F5344CB8AC3E}">
        <p14:creationId xmlns:p14="http://schemas.microsoft.com/office/powerpoint/2010/main" val="963102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D9C0E-9163-C74D-CFC7-EEAC9D4905CE}"/>
              </a:ext>
            </a:extLst>
          </p:cNvPr>
          <p:cNvSpPr>
            <a:spLocks noGrp="1"/>
          </p:cNvSpPr>
          <p:nvPr>
            <p:ph type="title"/>
          </p:nvPr>
        </p:nvSpPr>
        <p:spPr/>
        <p:txBody>
          <a:bodyPr/>
          <a:lstStyle/>
          <a:p>
            <a:r>
              <a:rPr lang="en-US" dirty="0"/>
              <a:t>Stats continued</a:t>
            </a:r>
            <a:endParaRPr lang="en-AU" dirty="0"/>
          </a:p>
        </p:txBody>
      </p:sp>
      <p:sp>
        <p:nvSpPr>
          <p:cNvPr id="3" name="Content Placeholder 2">
            <a:extLst>
              <a:ext uri="{FF2B5EF4-FFF2-40B4-BE49-F238E27FC236}">
                <a16:creationId xmlns:a16="http://schemas.microsoft.com/office/drawing/2014/main" id="{701850D2-D7A4-6AD3-1CA1-3088482128A0}"/>
              </a:ext>
            </a:extLst>
          </p:cNvPr>
          <p:cNvSpPr>
            <a:spLocks noGrp="1"/>
          </p:cNvSpPr>
          <p:nvPr>
            <p:ph idx="1"/>
          </p:nvPr>
        </p:nvSpPr>
        <p:spPr/>
        <p:txBody>
          <a:bodyPr>
            <a:normAutofit lnSpcReduction="10000"/>
          </a:bodyPr>
          <a:lstStyle/>
          <a:p>
            <a:r>
              <a:rPr lang="en-US" dirty="0"/>
              <a:t>55% of staff say they need additional training to perform their role. (Discuss)</a:t>
            </a:r>
          </a:p>
          <a:p>
            <a:r>
              <a:rPr lang="en-US" dirty="0"/>
              <a:t>Organisations that provide training once a month 36%</a:t>
            </a:r>
          </a:p>
          <a:p>
            <a:r>
              <a:rPr lang="en-US" dirty="0"/>
              <a:t>Most employees prefer quarterly training. (Discuss)</a:t>
            </a:r>
          </a:p>
          <a:p>
            <a:r>
              <a:rPr lang="en-US" dirty="0"/>
              <a:t>Employees are split almost 50/50 between on line learning and in person learning with an instructor.</a:t>
            </a:r>
            <a:endParaRPr lang="en-AU" dirty="0"/>
          </a:p>
        </p:txBody>
      </p:sp>
    </p:spTree>
    <p:extLst>
      <p:ext uri="{BB962C8B-B14F-4D97-AF65-F5344CB8AC3E}">
        <p14:creationId xmlns:p14="http://schemas.microsoft.com/office/powerpoint/2010/main" val="788848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F06-A9B7-3FD0-39F0-D1BA50FBF18A}"/>
              </a:ext>
            </a:extLst>
          </p:cNvPr>
          <p:cNvSpPr>
            <a:spLocks noGrp="1"/>
          </p:cNvSpPr>
          <p:nvPr>
            <p:ph type="title"/>
          </p:nvPr>
        </p:nvSpPr>
        <p:spPr/>
        <p:txBody>
          <a:bodyPr/>
          <a:lstStyle/>
          <a:p>
            <a:r>
              <a:rPr lang="en-US" dirty="0"/>
              <a:t>Frustrations with training</a:t>
            </a:r>
            <a:endParaRPr lang="en-AU" dirty="0"/>
          </a:p>
        </p:txBody>
      </p:sp>
      <p:sp>
        <p:nvSpPr>
          <p:cNvPr id="3" name="Content Placeholder 2">
            <a:extLst>
              <a:ext uri="{FF2B5EF4-FFF2-40B4-BE49-F238E27FC236}">
                <a16:creationId xmlns:a16="http://schemas.microsoft.com/office/drawing/2014/main" id="{290541CD-37F0-86AF-2525-E95CFA903DD7}"/>
              </a:ext>
            </a:extLst>
          </p:cNvPr>
          <p:cNvSpPr>
            <a:spLocks noGrp="1"/>
          </p:cNvSpPr>
          <p:nvPr>
            <p:ph idx="1"/>
          </p:nvPr>
        </p:nvSpPr>
        <p:spPr/>
        <p:txBody>
          <a:bodyPr/>
          <a:lstStyle/>
          <a:p>
            <a:r>
              <a:rPr lang="en-US" dirty="0"/>
              <a:t>33% find it hard to stay motivated with training,</a:t>
            </a:r>
          </a:p>
          <a:p>
            <a:r>
              <a:rPr lang="en-US" dirty="0"/>
              <a:t>25% quickly forget the training material,</a:t>
            </a:r>
          </a:p>
          <a:p>
            <a:r>
              <a:rPr lang="en-US" dirty="0"/>
              <a:t>25% lack the time to complete the training,</a:t>
            </a:r>
          </a:p>
          <a:p>
            <a:r>
              <a:rPr lang="en-US" dirty="0"/>
              <a:t>24% say the training is irrelevant,</a:t>
            </a:r>
          </a:p>
          <a:p>
            <a:r>
              <a:rPr lang="en-US" dirty="0"/>
              <a:t>21% say the training is outdated,</a:t>
            </a:r>
            <a:endParaRPr lang="en-AU" dirty="0"/>
          </a:p>
        </p:txBody>
      </p:sp>
    </p:spTree>
    <p:extLst>
      <p:ext uri="{BB962C8B-B14F-4D97-AF65-F5344CB8AC3E}">
        <p14:creationId xmlns:p14="http://schemas.microsoft.com/office/powerpoint/2010/main" val="349757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D0B29-8E8B-B261-4CCB-274A6CFFF542}"/>
              </a:ext>
            </a:extLst>
          </p:cNvPr>
          <p:cNvSpPr>
            <a:spLocks noGrp="1"/>
          </p:cNvSpPr>
          <p:nvPr>
            <p:ph type="title"/>
          </p:nvPr>
        </p:nvSpPr>
        <p:spPr/>
        <p:txBody>
          <a:bodyPr>
            <a:normAutofit fontScale="90000"/>
          </a:bodyPr>
          <a:lstStyle/>
          <a:p>
            <a:r>
              <a:rPr lang="en-US" dirty="0"/>
              <a:t>Other statistics</a:t>
            </a:r>
            <a:br>
              <a:rPr lang="en-US" dirty="0"/>
            </a:br>
            <a:br>
              <a:rPr lang="en-US" dirty="0"/>
            </a:br>
            <a:endParaRPr lang="en-AU" dirty="0"/>
          </a:p>
        </p:txBody>
      </p:sp>
      <p:sp>
        <p:nvSpPr>
          <p:cNvPr id="3" name="Content Placeholder 2">
            <a:extLst>
              <a:ext uri="{FF2B5EF4-FFF2-40B4-BE49-F238E27FC236}">
                <a16:creationId xmlns:a16="http://schemas.microsoft.com/office/drawing/2014/main" id="{79754C73-CCFC-A9DA-D62B-ACDD7033F2EC}"/>
              </a:ext>
            </a:extLst>
          </p:cNvPr>
          <p:cNvSpPr>
            <a:spLocks noGrp="1"/>
          </p:cNvSpPr>
          <p:nvPr>
            <p:ph idx="1"/>
          </p:nvPr>
        </p:nvSpPr>
        <p:spPr/>
        <p:txBody>
          <a:bodyPr>
            <a:normAutofit lnSpcReduction="10000"/>
          </a:bodyPr>
          <a:lstStyle/>
          <a:p>
            <a:r>
              <a:rPr lang="en-US" dirty="0"/>
              <a:t>33% of HR Managers state that they have an inadequate budget.</a:t>
            </a:r>
          </a:p>
          <a:p>
            <a:r>
              <a:rPr lang="en-US" dirty="0"/>
              <a:t>32% of employees want a social element to the training.</a:t>
            </a:r>
          </a:p>
          <a:p>
            <a:r>
              <a:rPr lang="en-US" dirty="0"/>
              <a:t>31% want more control over the training programs.</a:t>
            </a:r>
          </a:p>
          <a:p>
            <a:r>
              <a:rPr lang="en-US" dirty="0"/>
              <a:t>Most common training people receive compliance, upskilling, product training, onboarding and reskilling.</a:t>
            </a:r>
            <a:endParaRPr lang="en-AU" dirty="0"/>
          </a:p>
        </p:txBody>
      </p:sp>
    </p:spTree>
    <p:extLst>
      <p:ext uri="{BB962C8B-B14F-4D97-AF65-F5344CB8AC3E}">
        <p14:creationId xmlns:p14="http://schemas.microsoft.com/office/powerpoint/2010/main" val="3979276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B346B-6AFB-B1E9-2F5F-1BC45741CD22}"/>
              </a:ext>
            </a:extLst>
          </p:cNvPr>
          <p:cNvSpPr>
            <a:spLocks noGrp="1"/>
          </p:cNvSpPr>
          <p:nvPr>
            <p:ph type="title"/>
          </p:nvPr>
        </p:nvSpPr>
        <p:spPr/>
        <p:txBody>
          <a:bodyPr/>
          <a:lstStyle/>
          <a:p>
            <a:r>
              <a:rPr lang="en-US" dirty="0"/>
              <a:t>Mandatory Training</a:t>
            </a:r>
            <a:endParaRPr lang="en-AU" dirty="0"/>
          </a:p>
        </p:txBody>
      </p:sp>
      <p:sp>
        <p:nvSpPr>
          <p:cNvPr id="3" name="Content Placeholder 2">
            <a:extLst>
              <a:ext uri="{FF2B5EF4-FFF2-40B4-BE49-F238E27FC236}">
                <a16:creationId xmlns:a16="http://schemas.microsoft.com/office/drawing/2014/main" id="{6FF71D9B-02EE-A1A2-99BC-BB672FB00202}"/>
              </a:ext>
            </a:extLst>
          </p:cNvPr>
          <p:cNvSpPr>
            <a:spLocks noGrp="1"/>
          </p:cNvSpPr>
          <p:nvPr>
            <p:ph idx="1"/>
          </p:nvPr>
        </p:nvSpPr>
        <p:spPr/>
        <p:txBody>
          <a:bodyPr/>
          <a:lstStyle/>
          <a:p>
            <a:r>
              <a:rPr lang="en-US" dirty="0"/>
              <a:t>To provide legislative and mandatory training requirements, standards and assessments, including the frequency of training that must be completed to enable a safe working environment.</a:t>
            </a:r>
          </a:p>
          <a:p>
            <a:r>
              <a:rPr lang="en-US" dirty="0"/>
              <a:t>The requirement of a formal policy.</a:t>
            </a:r>
          </a:p>
          <a:p>
            <a:r>
              <a:rPr lang="en-US" dirty="0"/>
              <a:t>Who does the policy apply to? </a:t>
            </a:r>
          </a:p>
          <a:p>
            <a:r>
              <a:rPr lang="en-US" dirty="0"/>
              <a:t>Related policies or documentation.</a:t>
            </a:r>
            <a:endParaRPr lang="en-AU" dirty="0"/>
          </a:p>
        </p:txBody>
      </p:sp>
    </p:spTree>
    <p:extLst>
      <p:ext uri="{BB962C8B-B14F-4D97-AF65-F5344CB8AC3E}">
        <p14:creationId xmlns:p14="http://schemas.microsoft.com/office/powerpoint/2010/main" val="192764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1DD0D-0A67-0A65-0BF4-F05042ECD00D}"/>
              </a:ext>
            </a:extLst>
          </p:cNvPr>
          <p:cNvSpPr>
            <a:spLocks noGrp="1"/>
          </p:cNvSpPr>
          <p:nvPr>
            <p:ph type="title"/>
          </p:nvPr>
        </p:nvSpPr>
        <p:spPr/>
        <p:txBody>
          <a:bodyPr/>
          <a:lstStyle/>
          <a:p>
            <a:r>
              <a:rPr lang="en-US" dirty="0"/>
              <a:t>Mandatory Training</a:t>
            </a:r>
            <a:endParaRPr lang="en-AU" dirty="0"/>
          </a:p>
        </p:txBody>
      </p:sp>
      <p:sp>
        <p:nvSpPr>
          <p:cNvPr id="3" name="Content Placeholder 2">
            <a:extLst>
              <a:ext uri="{FF2B5EF4-FFF2-40B4-BE49-F238E27FC236}">
                <a16:creationId xmlns:a16="http://schemas.microsoft.com/office/drawing/2014/main" id="{1B3DA26F-E01B-CC17-534E-85C5A64BB54B}"/>
              </a:ext>
            </a:extLst>
          </p:cNvPr>
          <p:cNvSpPr>
            <a:spLocks noGrp="1"/>
          </p:cNvSpPr>
          <p:nvPr>
            <p:ph idx="1"/>
          </p:nvPr>
        </p:nvSpPr>
        <p:spPr/>
        <p:txBody>
          <a:bodyPr>
            <a:normAutofit fontScale="92500" lnSpcReduction="10000"/>
          </a:bodyPr>
          <a:lstStyle/>
          <a:p>
            <a:r>
              <a:rPr lang="en-US" dirty="0"/>
              <a:t>Describe the purpose of the training or what is trying to be achieved.</a:t>
            </a:r>
          </a:p>
          <a:p>
            <a:r>
              <a:rPr lang="en-US" dirty="0"/>
              <a:t>Who completes it and when and also how frequently (special conditions)</a:t>
            </a:r>
          </a:p>
          <a:p>
            <a:r>
              <a:rPr lang="en-US" dirty="0"/>
              <a:t>Make it a requirement?</a:t>
            </a:r>
          </a:p>
          <a:p>
            <a:r>
              <a:rPr lang="en-US" dirty="0"/>
              <a:t>Specify exactly what the mandatory requirements are.</a:t>
            </a:r>
          </a:p>
          <a:p>
            <a:r>
              <a:rPr lang="en-US" dirty="0"/>
              <a:t>Put in a waiver as to other training which may become mandatory from time to time (Discuss)</a:t>
            </a:r>
            <a:endParaRPr lang="en-AU" dirty="0"/>
          </a:p>
        </p:txBody>
      </p:sp>
    </p:spTree>
    <p:extLst>
      <p:ext uri="{BB962C8B-B14F-4D97-AF65-F5344CB8AC3E}">
        <p14:creationId xmlns:p14="http://schemas.microsoft.com/office/powerpoint/2010/main" val="2534319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7374</TotalTime>
  <Words>1819</Words>
  <Application>Microsoft Office PowerPoint</Application>
  <PresentationFormat>On-screen Show (4:3)</PresentationFormat>
  <Paragraphs>177</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Courier New</vt:lpstr>
      <vt:lpstr>Office Theme</vt:lpstr>
      <vt:lpstr>PowerPoint Presentation</vt:lpstr>
      <vt:lpstr>Community Management Solutions</vt:lpstr>
      <vt:lpstr>Statistical Information</vt:lpstr>
      <vt:lpstr>What to the stats tell us</vt:lpstr>
      <vt:lpstr>Stats continued</vt:lpstr>
      <vt:lpstr>Frustrations with training</vt:lpstr>
      <vt:lpstr>Other statistics  </vt:lpstr>
      <vt:lpstr>Mandatory Training</vt:lpstr>
      <vt:lpstr>Mandatory Training</vt:lpstr>
      <vt:lpstr>Mandatory training</vt:lpstr>
      <vt:lpstr>Attachment </vt:lpstr>
      <vt:lpstr>Training needs analysis</vt:lpstr>
      <vt:lpstr>Tools for the analysis</vt:lpstr>
      <vt:lpstr>How to conduct the analysis</vt:lpstr>
      <vt:lpstr>Strategies</vt:lpstr>
      <vt:lpstr>KPI’s</vt:lpstr>
      <vt:lpstr>Performance Gaps</vt:lpstr>
      <vt:lpstr>Summary Conclusion</vt:lpstr>
      <vt:lpstr>Adult learning principles</vt:lpstr>
      <vt:lpstr>Adult learning principles</vt:lpstr>
      <vt:lpstr>Adult learning principles</vt:lpstr>
      <vt:lpstr>Adult learning principles</vt:lpstr>
      <vt:lpstr>Onboarding and Induction</vt:lpstr>
      <vt:lpstr>Onboarding and Induction</vt:lpstr>
      <vt:lpstr>Links to performance appraisals</vt:lpstr>
      <vt:lpstr>Links to performance</vt:lpstr>
      <vt:lpstr>Creating a Learning and Development Plan</vt:lpstr>
      <vt:lpstr>Plan</vt:lpstr>
      <vt:lpstr>Plan</vt:lpstr>
      <vt:lpstr>Plan</vt:lpstr>
      <vt:lpstr>Foundations</vt:lpstr>
      <vt:lpstr>How can we help</vt:lpstr>
    </vt:vector>
  </TitlesOfParts>
  <Company>Eclipse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Reception</cp:lastModifiedBy>
  <cp:revision>33</cp:revision>
  <cp:lastPrinted>2023-04-24T03:00:55Z</cp:lastPrinted>
  <dcterms:created xsi:type="dcterms:W3CDTF">2013-06-07T07:05:37Z</dcterms:created>
  <dcterms:modified xsi:type="dcterms:W3CDTF">2023-04-25T23:41:49Z</dcterms:modified>
</cp:coreProperties>
</file>