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0"/>
  </p:notesMasterIdLst>
  <p:sldIdLst>
    <p:sldId id="256" r:id="rId2"/>
    <p:sldId id="263" r:id="rId3"/>
    <p:sldId id="264" r:id="rId4"/>
    <p:sldId id="257" r:id="rId5"/>
    <p:sldId id="258" r:id="rId6"/>
    <p:sldId id="262" r:id="rId7"/>
    <p:sldId id="259" r:id="rId8"/>
    <p:sldId id="260"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2C6D877-CA0B-4EED-A85D-BC049CD1FBD2}" v="115" dt="2023-05-24T01:16:20.90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08" d="100"/>
          <a:sy n="108" d="100"/>
        </p:scale>
        <p:origin x="576"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6/11/relationships/changesInfo" Target="changesInfos/changesInfo1.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raig Pollard" userId="3c648d62-af06-48ce-aa13-85c7acd2e23b" providerId="ADAL" clId="{42C6D877-CA0B-4EED-A85D-BC049CD1FBD2}"/>
    <pc:docChg chg="custSel addSld modSld sldOrd">
      <pc:chgData name="Craig Pollard" userId="3c648d62-af06-48ce-aa13-85c7acd2e23b" providerId="ADAL" clId="{42C6D877-CA0B-4EED-A85D-BC049CD1FBD2}" dt="2023-05-24T01:16:20.902" v="1438" actId="20577"/>
      <pc:docMkLst>
        <pc:docMk/>
      </pc:docMkLst>
      <pc:sldChg chg="modSp">
        <pc:chgData name="Craig Pollard" userId="3c648d62-af06-48ce-aa13-85c7acd2e23b" providerId="ADAL" clId="{42C6D877-CA0B-4EED-A85D-BC049CD1FBD2}" dt="2023-05-24T01:12:19.741" v="1413" actId="20577"/>
        <pc:sldMkLst>
          <pc:docMk/>
          <pc:sldMk cId="4263440257" sldId="259"/>
        </pc:sldMkLst>
        <pc:spChg chg="mod">
          <ac:chgData name="Craig Pollard" userId="3c648d62-af06-48ce-aa13-85c7acd2e23b" providerId="ADAL" clId="{42C6D877-CA0B-4EED-A85D-BC049CD1FBD2}" dt="2023-05-24T01:12:19.741" v="1413" actId="20577"/>
          <ac:spMkLst>
            <pc:docMk/>
            <pc:sldMk cId="4263440257" sldId="259"/>
            <ac:spMk id="3" creationId="{BCBC5DBE-043C-3635-44D1-350307605A7E}"/>
          </ac:spMkLst>
        </pc:spChg>
      </pc:sldChg>
      <pc:sldChg chg="modSp">
        <pc:chgData name="Craig Pollard" userId="3c648d62-af06-48ce-aa13-85c7acd2e23b" providerId="ADAL" clId="{42C6D877-CA0B-4EED-A85D-BC049CD1FBD2}" dt="2023-05-24T01:12:53.309" v="1414" actId="114"/>
        <pc:sldMkLst>
          <pc:docMk/>
          <pc:sldMk cId="4051361221" sldId="260"/>
        </pc:sldMkLst>
        <pc:spChg chg="mod">
          <ac:chgData name="Craig Pollard" userId="3c648d62-af06-48ce-aa13-85c7acd2e23b" providerId="ADAL" clId="{42C6D877-CA0B-4EED-A85D-BC049CD1FBD2}" dt="2023-05-24T01:12:53.309" v="1414" actId="114"/>
          <ac:spMkLst>
            <pc:docMk/>
            <pc:sldMk cId="4051361221" sldId="260"/>
            <ac:spMk id="3" creationId="{75A18232-4595-E99A-74AD-F33F6E0E0BC4}"/>
          </ac:spMkLst>
        </pc:spChg>
      </pc:sldChg>
      <pc:sldChg chg="modSp mod">
        <pc:chgData name="Craig Pollard" userId="3c648d62-af06-48ce-aa13-85c7acd2e23b" providerId="ADAL" clId="{42C6D877-CA0B-4EED-A85D-BC049CD1FBD2}" dt="2023-05-08T23:20:36.951" v="74" actId="20577"/>
        <pc:sldMkLst>
          <pc:docMk/>
          <pc:sldMk cId="688481983" sldId="262"/>
        </pc:sldMkLst>
        <pc:spChg chg="mod">
          <ac:chgData name="Craig Pollard" userId="3c648d62-af06-48ce-aa13-85c7acd2e23b" providerId="ADAL" clId="{42C6D877-CA0B-4EED-A85D-BC049CD1FBD2}" dt="2023-05-08T23:20:36.951" v="74" actId="20577"/>
          <ac:spMkLst>
            <pc:docMk/>
            <pc:sldMk cId="688481983" sldId="262"/>
            <ac:spMk id="3" creationId="{6CA282B0-0DD8-71D7-59D5-979C33C2D6CD}"/>
          </ac:spMkLst>
        </pc:spChg>
      </pc:sldChg>
      <pc:sldChg chg="modSp new mod ord modAnim">
        <pc:chgData name="Craig Pollard" userId="3c648d62-af06-48ce-aa13-85c7acd2e23b" providerId="ADAL" clId="{42C6D877-CA0B-4EED-A85D-BC049CD1FBD2}" dt="2023-05-24T01:08:49.200" v="664"/>
        <pc:sldMkLst>
          <pc:docMk/>
          <pc:sldMk cId="4206731934" sldId="263"/>
        </pc:sldMkLst>
        <pc:spChg chg="mod">
          <ac:chgData name="Craig Pollard" userId="3c648d62-af06-48ce-aa13-85c7acd2e23b" providerId="ADAL" clId="{42C6D877-CA0B-4EED-A85D-BC049CD1FBD2}" dt="2023-05-24T01:06:30.465" v="128" actId="20577"/>
          <ac:spMkLst>
            <pc:docMk/>
            <pc:sldMk cId="4206731934" sldId="263"/>
            <ac:spMk id="2" creationId="{A6BAB6CB-E404-C431-DE87-B855365626FA}"/>
          </ac:spMkLst>
        </pc:spChg>
        <pc:spChg chg="mod">
          <ac:chgData name="Craig Pollard" userId="3c648d62-af06-48ce-aa13-85c7acd2e23b" providerId="ADAL" clId="{42C6D877-CA0B-4EED-A85D-BC049CD1FBD2}" dt="2023-05-24T01:08:35.725" v="662" actId="20577"/>
          <ac:spMkLst>
            <pc:docMk/>
            <pc:sldMk cId="4206731934" sldId="263"/>
            <ac:spMk id="3" creationId="{9435310B-2DA1-F5F0-AD3F-F4F3EE0A5811}"/>
          </ac:spMkLst>
        </pc:spChg>
      </pc:sldChg>
      <pc:sldChg chg="modSp new mod modAnim">
        <pc:chgData name="Craig Pollard" userId="3c648d62-af06-48ce-aa13-85c7acd2e23b" providerId="ADAL" clId="{42C6D877-CA0B-4EED-A85D-BC049CD1FBD2}" dt="2023-05-24T01:16:20.902" v="1438" actId="20577"/>
        <pc:sldMkLst>
          <pc:docMk/>
          <pc:sldMk cId="3540081649" sldId="264"/>
        </pc:sldMkLst>
        <pc:spChg chg="mod">
          <ac:chgData name="Craig Pollard" userId="3c648d62-af06-48ce-aa13-85c7acd2e23b" providerId="ADAL" clId="{42C6D877-CA0B-4EED-A85D-BC049CD1FBD2}" dt="2023-05-24T01:09:12.575" v="676" actId="20577"/>
          <ac:spMkLst>
            <pc:docMk/>
            <pc:sldMk cId="3540081649" sldId="264"/>
            <ac:spMk id="2" creationId="{47539F14-E6ED-B78A-1DD5-B58F456BA4C8}"/>
          </ac:spMkLst>
        </pc:spChg>
        <pc:spChg chg="mod">
          <ac:chgData name="Craig Pollard" userId="3c648d62-af06-48ce-aa13-85c7acd2e23b" providerId="ADAL" clId="{42C6D877-CA0B-4EED-A85D-BC049CD1FBD2}" dt="2023-05-24T01:16:20.902" v="1438" actId="20577"/>
          <ac:spMkLst>
            <pc:docMk/>
            <pc:sldMk cId="3540081649" sldId="264"/>
            <ac:spMk id="3" creationId="{C7E7D21F-5036-3582-10D3-FFFB02D7DE63}"/>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666EEDD-EEAE-491E-8D0F-475F3047B619}" type="datetimeFigureOut">
              <a:rPr lang="en-AU" smtClean="0"/>
              <a:t>24/05/2023</a:t>
            </a:fld>
            <a:endParaRPr lang="en-AU"/>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066C868-45DD-4388-834D-C0458281422A}" type="slidenum">
              <a:rPr lang="en-AU" smtClean="0"/>
              <a:t>‹#›</a:t>
            </a:fld>
            <a:endParaRPr lang="en-AU"/>
          </a:p>
        </p:txBody>
      </p:sp>
    </p:spTree>
    <p:extLst>
      <p:ext uri="{BB962C8B-B14F-4D97-AF65-F5344CB8AC3E}">
        <p14:creationId xmlns:p14="http://schemas.microsoft.com/office/powerpoint/2010/main" val="33935234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1DBF9B6-C96C-4132-9B53-A7B33F81A0EF}" type="datetime1">
              <a:rPr lang="en-US" smtClean="0"/>
              <a:t>5/24/2023</a:t>
            </a:fld>
            <a:endParaRPr lang="en-US" dirty="0"/>
          </a:p>
        </p:txBody>
      </p:sp>
      <p:sp>
        <p:nvSpPr>
          <p:cNvPr id="5" name="Footer Placeholder 4"/>
          <p:cNvSpPr>
            <a:spLocks noGrp="1"/>
          </p:cNvSpPr>
          <p:nvPr>
            <p:ph type="ftr" sz="quarter" idx="11"/>
          </p:nvPr>
        </p:nvSpPr>
        <p:spPr/>
        <p:txBody>
          <a:bodyPr/>
          <a:lstStyle/>
          <a:p>
            <a:r>
              <a:rPr lang="en-AU"/>
              <a:t>Your trusted partner, providing the safety net in the tough times and peace of mind at all times</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245DA5E-41A0-40CF-BE2B-23740E1EC247}" type="datetime1">
              <a:rPr lang="en-US" smtClean="0"/>
              <a:t>5/24/2023</a:t>
            </a:fld>
            <a:endParaRPr lang="en-US" dirty="0"/>
          </a:p>
        </p:txBody>
      </p:sp>
      <p:sp>
        <p:nvSpPr>
          <p:cNvPr id="5" name="Footer Placeholder 4"/>
          <p:cNvSpPr>
            <a:spLocks noGrp="1"/>
          </p:cNvSpPr>
          <p:nvPr>
            <p:ph type="ftr" sz="quarter" idx="11"/>
          </p:nvPr>
        </p:nvSpPr>
        <p:spPr/>
        <p:txBody>
          <a:bodyPr/>
          <a:lstStyle/>
          <a:p>
            <a:r>
              <a:rPr lang="en-AU"/>
              <a:t>Your trusted partner, providing the safety net in the tough times and peace of mind at all times</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A3686FC-9812-46ED-BC21-C5DDDAC66CD4}" type="datetime1">
              <a:rPr lang="en-US" smtClean="0"/>
              <a:t>5/24/2023</a:t>
            </a:fld>
            <a:endParaRPr lang="en-US" dirty="0"/>
          </a:p>
        </p:txBody>
      </p:sp>
      <p:sp>
        <p:nvSpPr>
          <p:cNvPr id="5" name="Footer Placeholder 4"/>
          <p:cNvSpPr>
            <a:spLocks noGrp="1"/>
          </p:cNvSpPr>
          <p:nvPr>
            <p:ph type="ftr" sz="quarter" idx="11"/>
          </p:nvPr>
        </p:nvSpPr>
        <p:spPr/>
        <p:txBody>
          <a:bodyPr/>
          <a:lstStyle/>
          <a:p>
            <a:r>
              <a:rPr lang="en-AU"/>
              <a:t>Your trusted partner, providing the safety net in the tough times and peace of mind at all times</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89715A5-50BD-464D-8BB6-6A71D6512B24}" type="datetime1">
              <a:rPr lang="en-US" smtClean="0"/>
              <a:t>5/24/2023</a:t>
            </a:fld>
            <a:endParaRPr lang="en-US" dirty="0"/>
          </a:p>
        </p:txBody>
      </p:sp>
      <p:sp>
        <p:nvSpPr>
          <p:cNvPr id="5" name="Footer Placeholder 4"/>
          <p:cNvSpPr>
            <a:spLocks noGrp="1"/>
          </p:cNvSpPr>
          <p:nvPr>
            <p:ph type="ftr" sz="quarter" idx="11"/>
          </p:nvPr>
        </p:nvSpPr>
        <p:spPr/>
        <p:txBody>
          <a:bodyPr/>
          <a:lstStyle/>
          <a:p>
            <a:r>
              <a:rPr lang="en-AU"/>
              <a:t>Your trusted partner, providing the safety net in the tough times and peace of mind at all times</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98C6500-288D-401D-A96A-9B0F059FB86C}" type="datetime1">
              <a:rPr lang="en-US" smtClean="0"/>
              <a:t>5/24/2023</a:t>
            </a:fld>
            <a:endParaRPr lang="en-US" dirty="0"/>
          </a:p>
        </p:txBody>
      </p:sp>
      <p:sp>
        <p:nvSpPr>
          <p:cNvPr id="5" name="Footer Placeholder 4"/>
          <p:cNvSpPr>
            <a:spLocks noGrp="1"/>
          </p:cNvSpPr>
          <p:nvPr>
            <p:ph type="ftr" sz="quarter" idx="11"/>
          </p:nvPr>
        </p:nvSpPr>
        <p:spPr/>
        <p:txBody>
          <a:bodyPr/>
          <a:lstStyle/>
          <a:p>
            <a:r>
              <a:rPr lang="en-AU"/>
              <a:t>Your trusted partner, providing the safety net in the tough times and peace of mind at all times</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79C50E9-D6B8-4AEF-834D-4F584BF25851}" type="datetime1">
              <a:rPr lang="en-US" smtClean="0"/>
              <a:t>5/24/2023</a:t>
            </a:fld>
            <a:endParaRPr lang="en-US" dirty="0"/>
          </a:p>
        </p:txBody>
      </p:sp>
      <p:sp>
        <p:nvSpPr>
          <p:cNvPr id="5" name="Footer Placeholder 4"/>
          <p:cNvSpPr>
            <a:spLocks noGrp="1"/>
          </p:cNvSpPr>
          <p:nvPr>
            <p:ph type="ftr" sz="quarter" idx="11"/>
          </p:nvPr>
        </p:nvSpPr>
        <p:spPr/>
        <p:txBody>
          <a:bodyPr/>
          <a:lstStyle/>
          <a:p>
            <a:r>
              <a:rPr lang="en-AU"/>
              <a:t>Your trusted partner, providing the safety net in the tough times and peace of mind at all times</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08E88B6-85EA-4128-B59D-8DC2B9D3AB0F}" type="datetime1">
              <a:rPr lang="en-US" smtClean="0"/>
              <a:t>5/24/2023</a:t>
            </a:fld>
            <a:endParaRPr lang="en-US" dirty="0"/>
          </a:p>
        </p:txBody>
      </p:sp>
      <p:sp>
        <p:nvSpPr>
          <p:cNvPr id="5" name="Footer Placeholder 4"/>
          <p:cNvSpPr>
            <a:spLocks noGrp="1"/>
          </p:cNvSpPr>
          <p:nvPr>
            <p:ph type="ftr" sz="quarter" idx="11"/>
          </p:nvPr>
        </p:nvSpPr>
        <p:spPr/>
        <p:txBody>
          <a:bodyPr/>
          <a:lstStyle/>
          <a:p>
            <a:r>
              <a:rPr lang="en-AU"/>
              <a:t>Your trusted partner, providing the safety net in the tough times and peace of mind at all times</a:t>
            </a:r>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0E38C62-A260-4072-A526-8D5D11DC9C57}" type="datetime1">
              <a:rPr lang="en-US" smtClean="0"/>
              <a:t>5/24/2023</a:t>
            </a:fld>
            <a:endParaRPr lang="en-US" dirty="0"/>
          </a:p>
        </p:txBody>
      </p:sp>
      <p:sp>
        <p:nvSpPr>
          <p:cNvPr id="5" name="Footer Placeholder 4"/>
          <p:cNvSpPr>
            <a:spLocks noGrp="1"/>
          </p:cNvSpPr>
          <p:nvPr>
            <p:ph type="ftr" sz="quarter" idx="11"/>
          </p:nvPr>
        </p:nvSpPr>
        <p:spPr/>
        <p:txBody>
          <a:bodyPr/>
          <a:lstStyle/>
          <a:p>
            <a:r>
              <a:rPr lang="en-AU"/>
              <a:t>Your trusted partner, providing the safety net in the tough times and peace of mind at all times</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DD9368-A2E5-4F22-B77F-94B3C38AEC05}" type="datetime1">
              <a:rPr lang="en-US" smtClean="0"/>
              <a:t>5/24/2023</a:t>
            </a:fld>
            <a:endParaRPr lang="en-US" dirty="0"/>
          </a:p>
        </p:txBody>
      </p:sp>
      <p:sp>
        <p:nvSpPr>
          <p:cNvPr id="5" name="Footer Placeholder 4"/>
          <p:cNvSpPr>
            <a:spLocks noGrp="1"/>
          </p:cNvSpPr>
          <p:nvPr>
            <p:ph type="ftr" sz="quarter" idx="11"/>
          </p:nvPr>
        </p:nvSpPr>
        <p:spPr/>
        <p:txBody>
          <a:bodyPr/>
          <a:lstStyle/>
          <a:p>
            <a:r>
              <a:rPr lang="en-AU"/>
              <a:t>Your trusted partner, providing the safety net in the tough times and peace of mind at all times</a:t>
            </a:r>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A5CC10D-CCD5-4BDC-B31B-1C914DBF5030}" type="datetime1">
              <a:rPr lang="en-US" smtClean="0"/>
              <a:t>5/24/2023</a:t>
            </a:fld>
            <a:endParaRPr lang="en-US" dirty="0"/>
          </a:p>
        </p:txBody>
      </p:sp>
      <p:sp>
        <p:nvSpPr>
          <p:cNvPr id="5" name="Footer Placeholder 4"/>
          <p:cNvSpPr>
            <a:spLocks noGrp="1"/>
          </p:cNvSpPr>
          <p:nvPr>
            <p:ph type="ftr" sz="quarter" idx="11"/>
          </p:nvPr>
        </p:nvSpPr>
        <p:spPr/>
        <p:txBody>
          <a:bodyPr/>
          <a:lstStyle/>
          <a:p>
            <a:r>
              <a:rPr lang="en-AU"/>
              <a:t>Your trusted partner, providing the safety net in the tough times and peace of mind at all times</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DF71DDE-59F3-49E6-A808-48CDCB767919}" type="datetime1">
              <a:rPr lang="en-US" smtClean="0"/>
              <a:t>5/24/2023</a:t>
            </a:fld>
            <a:endParaRPr lang="en-US" dirty="0"/>
          </a:p>
        </p:txBody>
      </p:sp>
      <p:sp>
        <p:nvSpPr>
          <p:cNvPr id="6" name="Footer Placeholder 5"/>
          <p:cNvSpPr>
            <a:spLocks noGrp="1"/>
          </p:cNvSpPr>
          <p:nvPr>
            <p:ph type="ftr" sz="quarter" idx="11"/>
          </p:nvPr>
        </p:nvSpPr>
        <p:spPr/>
        <p:txBody>
          <a:bodyPr/>
          <a:lstStyle/>
          <a:p>
            <a:r>
              <a:rPr lang="en-AU"/>
              <a:t>Your trusted partner, providing the safety net in the tough times and peace of mind at all times</a:t>
            </a:r>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22CE37E-5289-4F7A-96DD-784FF7D1B004}" type="datetime1">
              <a:rPr lang="en-US" smtClean="0"/>
              <a:t>5/24/2023</a:t>
            </a:fld>
            <a:endParaRPr lang="en-US" dirty="0"/>
          </a:p>
        </p:txBody>
      </p:sp>
      <p:sp>
        <p:nvSpPr>
          <p:cNvPr id="8" name="Footer Placeholder 7"/>
          <p:cNvSpPr>
            <a:spLocks noGrp="1"/>
          </p:cNvSpPr>
          <p:nvPr>
            <p:ph type="ftr" sz="quarter" idx="11"/>
          </p:nvPr>
        </p:nvSpPr>
        <p:spPr/>
        <p:txBody>
          <a:bodyPr/>
          <a:lstStyle/>
          <a:p>
            <a:r>
              <a:rPr lang="en-AU"/>
              <a:t>Your trusted partner, providing the safety net in the tough times and peace of mind at all times</a:t>
            </a:r>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36AE368-3F4D-4372-8329-2B257F023509}" type="datetime1">
              <a:rPr lang="en-US" smtClean="0"/>
              <a:t>5/24/2023</a:t>
            </a:fld>
            <a:endParaRPr lang="en-US" dirty="0"/>
          </a:p>
        </p:txBody>
      </p:sp>
      <p:sp>
        <p:nvSpPr>
          <p:cNvPr id="4" name="Footer Placeholder 3"/>
          <p:cNvSpPr>
            <a:spLocks noGrp="1"/>
          </p:cNvSpPr>
          <p:nvPr>
            <p:ph type="ftr" sz="quarter" idx="11"/>
          </p:nvPr>
        </p:nvSpPr>
        <p:spPr/>
        <p:txBody>
          <a:bodyPr/>
          <a:lstStyle/>
          <a:p>
            <a:r>
              <a:rPr lang="en-AU"/>
              <a:t>Your trusted partner, providing the safety net in the tough times and peace of mind at all times</a:t>
            </a:r>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71FBDF0-42A6-402E-A0B3-969FD193BBF5}" type="datetime1">
              <a:rPr lang="en-US" smtClean="0"/>
              <a:t>5/24/2023</a:t>
            </a:fld>
            <a:endParaRPr lang="en-US" dirty="0"/>
          </a:p>
        </p:txBody>
      </p:sp>
      <p:sp>
        <p:nvSpPr>
          <p:cNvPr id="3" name="Footer Placeholder 2"/>
          <p:cNvSpPr>
            <a:spLocks noGrp="1"/>
          </p:cNvSpPr>
          <p:nvPr>
            <p:ph type="ftr" sz="quarter" idx="11"/>
          </p:nvPr>
        </p:nvSpPr>
        <p:spPr/>
        <p:txBody>
          <a:bodyPr/>
          <a:lstStyle/>
          <a:p>
            <a:r>
              <a:rPr lang="en-AU"/>
              <a:t>Your trusted partner, providing the safety net in the tough times and peace of mind at all times</a:t>
            </a:r>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A39662A-07D7-4CB1-B69C-861617582AE0}" type="datetime1">
              <a:rPr lang="en-US" smtClean="0"/>
              <a:t>5/24/2023</a:t>
            </a:fld>
            <a:endParaRPr lang="en-US" dirty="0"/>
          </a:p>
        </p:txBody>
      </p:sp>
      <p:sp>
        <p:nvSpPr>
          <p:cNvPr id="6" name="Footer Placeholder 5"/>
          <p:cNvSpPr>
            <a:spLocks noGrp="1"/>
          </p:cNvSpPr>
          <p:nvPr>
            <p:ph type="ftr" sz="quarter" idx="11"/>
          </p:nvPr>
        </p:nvSpPr>
        <p:spPr/>
        <p:txBody>
          <a:bodyPr/>
          <a:lstStyle/>
          <a:p>
            <a:r>
              <a:rPr lang="en-AU"/>
              <a:t>Your trusted partner, providing the safety net in the tough times and peace of mind at all times</a:t>
            </a:r>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6" name="Footer Placeholder 5"/>
          <p:cNvSpPr>
            <a:spLocks noGrp="1"/>
          </p:cNvSpPr>
          <p:nvPr>
            <p:ph type="ftr" sz="quarter" idx="11"/>
          </p:nvPr>
        </p:nvSpPr>
        <p:spPr/>
        <p:txBody>
          <a:bodyPr/>
          <a:lstStyle/>
          <a:p>
            <a:r>
              <a:rPr lang="en-AU"/>
              <a:t>Your trusted partner, providing the safety net in the tough times and peace of mind at all times</a:t>
            </a:r>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
        <p:nvSpPr>
          <p:cNvPr id="5" name="Date Placeholder 4"/>
          <p:cNvSpPr>
            <a:spLocks noGrp="1"/>
          </p:cNvSpPr>
          <p:nvPr>
            <p:ph type="dt" sz="half" idx="10"/>
          </p:nvPr>
        </p:nvSpPr>
        <p:spPr/>
        <p:txBody>
          <a:bodyPr/>
          <a:lstStyle/>
          <a:p>
            <a:fld id="{A76BBDE1-B589-4196-AC41-C808923B7EAA}" type="datetime1">
              <a:rPr lang="en-US" smtClean="0"/>
              <a:t>5/24/2023</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DA2A60DA-E95E-4D39-A50D-7AAFDDB628AF}" type="datetime1">
              <a:rPr lang="en-US" smtClean="0"/>
              <a:t>5/24/2023</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r>
              <a:rPr lang="en-AU"/>
              <a:t>Your trusted partner, providing the safety net in the tough times and peace of mind at all times</a:t>
            </a:r>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65" r:id="rId2"/>
    <p:sldLayoutId id="2147483651" r:id="rId3"/>
    <p:sldLayoutId id="2147483666" r:id="rId4"/>
    <p:sldLayoutId id="2147483653" r:id="rId5"/>
    <p:sldLayoutId id="2147483654" r:id="rId6"/>
    <p:sldLayoutId id="2147483655" r:id="rId7"/>
    <p:sldLayoutId id="2147483667" r:id="rId8"/>
    <p:sldLayoutId id="2147483657" r:id="rId9"/>
    <p:sldLayoutId id="2147483660" r:id="rId10"/>
    <p:sldLayoutId id="2147483661" r:id="rId11"/>
    <p:sldLayoutId id="2147483662" r:id="rId12"/>
    <p:sldLayoutId id="2147483663" r:id="rId13"/>
    <p:sldLayoutId id="2147483664" r:id="rId14"/>
    <p:sldLayoutId id="2147483668" r:id="rId15"/>
    <p:sldLayoutId id="2147483659" r:id="rId16"/>
  </p:sldLayoutIdLst>
  <p:hf sldNum="0" hd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IR News – May 2023</a:t>
            </a:r>
            <a:endParaRPr lang="en-AU" dirty="0"/>
          </a:p>
        </p:txBody>
      </p:sp>
      <p:sp>
        <p:nvSpPr>
          <p:cNvPr id="3" name="Subtitle 2"/>
          <p:cNvSpPr>
            <a:spLocks noGrp="1"/>
          </p:cNvSpPr>
          <p:nvPr>
            <p:ph type="subTitle" idx="1"/>
          </p:nvPr>
        </p:nvSpPr>
        <p:spPr/>
        <p:txBody>
          <a:bodyPr/>
          <a:lstStyle/>
          <a:p>
            <a:r>
              <a:rPr lang="en-AU" dirty="0"/>
              <a:t>Craig Pollard – Senior Consultant</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88769" y="129764"/>
            <a:ext cx="1796241" cy="967747"/>
          </a:xfrm>
          <a:prstGeom prst="rect">
            <a:avLst/>
          </a:prstGeom>
        </p:spPr>
      </p:pic>
      <p:sp>
        <p:nvSpPr>
          <p:cNvPr id="5" name="Footer Placeholder 4"/>
          <p:cNvSpPr>
            <a:spLocks noGrp="1"/>
          </p:cNvSpPr>
          <p:nvPr>
            <p:ph type="ftr" sz="quarter" idx="11"/>
          </p:nvPr>
        </p:nvSpPr>
        <p:spPr/>
        <p:txBody>
          <a:bodyPr/>
          <a:lstStyle/>
          <a:p>
            <a:r>
              <a:rPr lang="en-AU"/>
              <a:t>Your trusted partner, providing the safety net in the tough times and peace of mind at all times</a:t>
            </a:r>
            <a:endParaRPr lang="en-US" dirty="0"/>
          </a:p>
        </p:txBody>
      </p:sp>
    </p:spTree>
    <p:extLst>
      <p:ext uri="{BB962C8B-B14F-4D97-AF65-F5344CB8AC3E}">
        <p14:creationId xmlns:p14="http://schemas.microsoft.com/office/powerpoint/2010/main" val="32891365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BAB6CB-E404-C431-DE87-B855365626FA}"/>
              </a:ext>
            </a:extLst>
          </p:cNvPr>
          <p:cNvSpPr>
            <a:spLocks noGrp="1"/>
          </p:cNvSpPr>
          <p:nvPr>
            <p:ph type="title"/>
          </p:nvPr>
        </p:nvSpPr>
        <p:spPr/>
        <p:txBody>
          <a:bodyPr/>
          <a:lstStyle/>
          <a:p>
            <a:r>
              <a:rPr lang="en-US" dirty="0"/>
              <a:t>Latest News</a:t>
            </a:r>
            <a:endParaRPr lang="en-AU" dirty="0"/>
          </a:p>
        </p:txBody>
      </p:sp>
      <p:sp>
        <p:nvSpPr>
          <p:cNvPr id="3" name="Content Placeholder 2">
            <a:extLst>
              <a:ext uri="{FF2B5EF4-FFF2-40B4-BE49-F238E27FC236}">
                <a16:creationId xmlns:a16="http://schemas.microsoft.com/office/drawing/2014/main" id="{9435310B-2DA1-F5F0-AD3F-F4F3EE0A5811}"/>
              </a:ext>
            </a:extLst>
          </p:cNvPr>
          <p:cNvSpPr>
            <a:spLocks noGrp="1"/>
          </p:cNvSpPr>
          <p:nvPr>
            <p:ph idx="1"/>
          </p:nvPr>
        </p:nvSpPr>
        <p:spPr/>
        <p:txBody>
          <a:bodyPr/>
          <a:lstStyle/>
          <a:p>
            <a:r>
              <a:rPr lang="en-US" dirty="0"/>
              <a:t>Queensland Government has floated the possibility of “Free Kindergarten” for all children in Queensland.</a:t>
            </a:r>
          </a:p>
          <a:p>
            <a:r>
              <a:rPr lang="en-US" dirty="0"/>
              <a:t>At the moment there are no concrete proposals, just “consultation”.</a:t>
            </a:r>
          </a:p>
          <a:p>
            <a:r>
              <a:rPr lang="en-US" dirty="0"/>
              <a:t>We expect that “Free Kindergarten” will be announced in this budget or early next year to coincide with an election.</a:t>
            </a:r>
          </a:p>
          <a:p>
            <a:r>
              <a:rPr lang="en-US" dirty="0"/>
              <a:t>We would be looking at the models in NSW and Victoria as an example of what to expect.</a:t>
            </a:r>
            <a:endParaRPr lang="en-AU" dirty="0"/>
          </a:p>
        </p:txBody>
      </p:sp>
      <p:sp>
        <p:nvSpPr>
          <p:cNvPr id="4" name="Footer Placeholder 3">
            <a:extLst>
              <a:ext uri="{FF2B5EF4-FFF2-40B4-BE49-F238E27FC236}">
                <a16:creationId xmlns:a16="http://schemas.microsoft.com/office/drawing/2014/main" id="{B4C42E9A-75A8-349C-DAF5-E069B4D8ADF8}"/>
              </a:ext>
            </a:extLst>
          </p:cNvPr>
          <p:cNvSpPr>
            <a:spLocks noGrp="1"/>
          </p:cNvSpPr>
          <p:nvPr>
            <p:ph type="ftr" sz="quarter" idx="11"/>
          </p:nvPr>
        </p:nvSpPr>
        <p:spPr/>
        <p:txBody>
          <a:bodyPr/>
          <a:lstStyle/>
          <a:p>
            <a:r>
              <a:rPr lang="en-AU"/>
              <a:t>Your trusted partner, providing the safety net in the tough times and peace of mind at all times</a:t>
            </a:r>
            <a:endParaRPr lang="en-US" dirty="0"/>
          </a:p>
        </p:txBody>
      </p:sp>
    </p:spTree>
    <p:extLst>
      <p:ext uri="{BB962C8B-B14F-4D97-AF65-F5344CB8AC3E}">
        <p14:creationId xmlns:p14="http://schemas.microsoft.com/office/powerpoint/2010/main" val="42067319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539F14-E6ED-B78A-1DD5-B58F456BA4C8}"/>
              </a:ext>
            </a:extLst>
          </p:cNvPr>
          <p:cNvSpPr>
            <a:spLocks noGrp="1"/>
          </p:cNvSpPr>
          <p:nvPr>
            <p:ph type="title"/>
          </p:nvPr>
        </p:nvSpPr>
        <p:spPr/>
        <p:txBody>
          <a:bodyPr/>
          <a:lstStyle/>
          <a:p>
            <a:r>
              <a:rPr lang="en-US" dirty="0"/>
              <a:t>Latest News</a:t>
            </a:r>
            <a:endParaRPr lang="en-AU" dirty="0"/>
          </a:p>
        </p:txBody>
      </p:sp>
      <p:sp>
        <p:nvSpPr>
          <p:cNvPr id="3" name="Content Placeholder 2">
            <a:extLst>
              <a:ext uri="{FF2B5EF4-FFF2-40B4-BE49-F238E27FC236}">
                <a16:creationId xmlns:a16="http://schemas.microsoft.com/office/drawing/2014/main" id="{C7E7D21F-5036-3582-10D3-FFFB02D7DE63}"/>
              </a:ext>
            </a:extLst>
          </p:cNvPr>
          <p:cNvSpPr>
            <a:spLocks noGrp="1"/>
          </p:cNvSpPr>
          <p:nvPr>
            <p:ph idx="1"/>
          </p:nvPr>
        </p:nvSpPr>
        <p:spPr/>
        <p:txBody>
          <a:bodyPr/>
          <a:lstStyle/>
          <a:p>
            <a:r>
              <a:rPr lang="en-US" dirty="0"/>
              <a:t>The United Workers Union has announced that they will use the new “Supported Bargaining” provisions in the </a:t>
            </a:r>
            <a:r>
              <a:rPr lang="en-US" i="1" dirty="0"/>
              <a:t>Fair Work Act 2009</a:t>
            </a:r>
            <a:r>
              <a:rPr lang="en-US" dirty="0"/>
              <a:t> to commence a multi employer agreement negotiation in the Child Care Sector.</a:t>
            </a:r>
          </a:p>
          <a:p>
            <a:r>
              <a:rPr lang="en-US" dirty="0"/>
              <a:t>They are seeking a 25% increase </a:t>
            </a:r>
            <a:r>
              <a:rPr lang="en-US"/>
              <a:t>following the 15% increase </a:t>
            </a:r>
            <a:r>
              <a:rPr lang="en-US" dirty="0"/>
              <a:t>awarded to the Aged Care Sector in the recent Award decision (discussed next) but through Enterprise Agreement Negotiations.</a:t>
            </a:r>
          </a:p>
          <a:p>
            <a:r>
              <a:rPr lang="en-US" dirty="0"/>
              <a:t>This will only impact “Long Day Care” </a:t>
            </a:r>
            <a:r>
              <a:rPr lang="en-US" dirty="0" err="1"/>
              <a:t>centres</a:t>
            </a:r>
            <a:r>
              <a:rPr lang="en-US" dirty="0"/>
              <a:t> initially, and only those who are not party to existing Enterprise Agreements that have not yet expired.</a:t>
            </a:r>
          </a:p>
          <a:p>
            <a:r>
              <a:rPr lang="en-US" dirty="0"/>
              <a:t>BUT</a:t>
            </a:r>
          </a:p>
          <a:p>
            <a:r>
              <a:rPr lang="en-US" dirty="0"/>
              <a:t>The wages expectations of Educators in Kindergartens will be increased if this negotiation is successful. </a:t>
            </a:r>
            <a:endParaRPr lang="en-AU" dirty="0"/>
          </a:p>
        </p:txBody>
      </p:sp>
      <p:sp>
        <p:nvSpPr>
          <p:cNvPr id="4" name="Footer Placeholder 3">
            <a:extLst>
              <a:ext uri="{FF2B5EF4-FFF2-40B4-BE49-F238E27FC236}">
                <a16:creationId xmlns:a16="http://schemas.microsoft.com/office/drawing/2014/main" id="{2DED6B83-1DFC-6C9F-D502-1C9C789E823C}"/>
              </a:ext>
            </a:extLst>
          </p:cNvPr>
          <p:cNvSpPr>
            <a:spLocks noGrp="1"/>
          </p:cNvSpPr>
          <p:nvPr>
            <p:ph type="ftr" sz="quarter" idx="11"/>
          </p:nvPr>
        </p:nvSpPr>
        <p:spPr/>
        <p:txBody>
          <a:bodyPr/>
          <a:lstStyle/>
          <a:p>
            <a:r>
              <a:rPr lang="en-AU"/>
              <a:t>Your trusted partner, providing the safety net in the tough times and peace of mind at all times</a:t>
            </a:r>
            <a:endParaRPr lang="en-US" dirty="0"/>
          </a:p>
        </p:txBody>
      </p:sp>
    </p:spTree>
    <p:extLst>
      <p:ext uri="{BB962C8B-B14F-4D97-AF65-F5344CB8AC3E}">
        <p14:creationId xmlns:p14="http://schemas.microsoft.com/office/powerpoint/2010/main" val="35400816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fade">
                                      <p:cBhvr>
                                        <p:cTn id="3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58F890-2839-5155-31B7-6F56BB8953D9}"/>
              </a:ext>
            </a:extLst>
          </p:cNvPr>
          <p:cNvSpPr>
            <a:spLocks noGrp="1"/>
          </p:cNvSpPr>
          <p:nvPr>
            <p:ph type="title"/>
          </p:nvPr>
        </p:nvSpPr>
        <p:spPr/>
        <p:txBody>
          <a:bodyPr/>
          <a:lstStyle/>
          <a:p>
            <a:r>
              <a:rPr lang="en-AU" dirty="0"/>
              <a:t>Social, Community, Home Care and Disability Services Award 2020</a:t>
            </a:r>
          </a:p>
        </p:txBody>
      </p:sp>
      <p:sp>
        <p:nvSpPr>
          <p:cNvPr id="3" name="Content Placeholder 2">
            <a:extLst>
              <a:ext uri="{FF2B5EF4-FFF2-40B4-BE49-F238E27FC236}">
                <a16:creationId xmlns:a16="http://schemas.microsoft.com/office/drawing/2014/main" id="{23BCCC83-34E9-CDD6-E3F1-5A9C82FC8B03}"/>
              </a:ext>
            </a:extLst>
          </p:cNvPr>
          <p:cNvSpPr>
            <a:spLocks noGrp="1"/>
          </p:cNvSpPr>
          <p:nvPr>
            <p:ph idx="1"/>
          </p:nvPr>
        </p:nvSpPr>
        <p:spPr/>
        <p:txBody>
          <a:bodyPr/>
          <a:lstStyle/>
          <a:p>
            <a:r>
              <a:rPr lang="en-US" dirty="0"/>
              <a:t>There is a current “Work Value” case before the Fair Work Commission which is seeking to insert a new “Classification Structure” into the </a:t>
            </a:r>
            <a:r>
              <a:rPr lang="en-US" dirty="0" err="1"/>
              <a:t>SCHaDS</a:t>
            </a:r>
            <a:r>
              <a:rPr lang="en-US" dirty="0"/>
              <a:t> Award for in home Care Workers in the Aged Care Industry. </a:t>
            </a:r>
          </a:p>
          <a:p>
            <a:r>
              <a:rPr lang="en-US" dirty="0"/>
              <a:t>The goal of the application was to increase the rates of pay for such workers up to 30%.</a:t>
            </a:r>
          </a:p>
          <a:p>
            <a:r>
              <a:rPr lang="en-US" dirty="0"/>
              <a:t>Currently the definition of “Home Care Support” in the Award is:</a:t>
            </a:r>
          </a:p>
          <a:p>
            <a:pPr lvl="1"/>
            <a:r>
              <a:rPr lang="en-US" dirty="0"/>
              <a:t>“the provision of personal care, domestic assistance or home maintenance to an aged person or a person with a disability in a private residence”</a:t>
            </a:r>
          </a:p>
          <a:p>
            <a:r>
              <a:rPr lang="en-US" dirty="0"/>
              <a:t>The classification structure contained at Schedule E of the Award has not differentiated between home care workers in Disability Support and Aged Care</a:t>
            </a:r>
          </a:p>
          <a:p>
            <a:endParaRPr lang="en-AU" dirty="0"/>
          </a:p>
        </p:txBody>
      </p:sp>
      <p:sp>
        <p:nvSpPr>
          <p:cNvPr id="4" name="Footer Placeholder 3">
            <a:extLst>
              <a:ext uri="{FF2B5EF4-FFF2-40B4-BE49-F238E27FC236}">
                <a16:creationId xmlns:a16="http://schemas.microsoft.com/office/drawing/2014/main" id="{C789DC53-2E79-D373-44EC-87D90186169D}"/>
              </a:ext>
            </a:extLst>
          </p:cNvPr>
          <p:cNvSpPr>
            <a:spLocks noGrp="1"/>
          </p:cNvSpPr>
          <p:nvPr>
            <p:ph type="ftr" sz="quarter" idx="11"/>
          </p:nvPr>
        </p:nvSpPr>
        <p:spPr/>
        <p:txBody>
          <a:bodyPr/>
          <a:lstStyle/>
          <a:p>
            <a:r>
              <a:rPr lang="en-AU"/>
              <a:t>Your trusted partner, providing the safety net in the tough times and peace of mind at all times</a:t>
            </a:r>
            <a:endParaRPr lang="en-US" dirty="0"/>
          </a:p>
        </p:txBody>
      </p:sp>
    </p:spTree>
    <p:extLst>
      <p:ext uri="{BB962C8B-B14F-4D97-AF65-F5344CB8AC3E}">
        <p14:creationId xmlns:p14="http://schemas.microsoft.com/office/powerpoint/2010/main" val="8142563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ipe(down)">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wipe(down)">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wipe(down)">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wipe(down)">
                                      <p:cBhvr>
                                        <p:cTn id="3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F66044-1FD1-B7C9-2952-78F572B76931}"/>
              </a:ext>
            </a:extLst>
          </p:cNvPr>
          <p:cNvSpPr>
            <a:spLocks noGrp="1"/>
          </p:cNvSpPr>
          <p:nvPr>
            <p:ph type="title"/>
          </p:nvPr>
        </p:nvSpPr>
        <p:spPr/>
        <p:txBody>
          <a:bodyPr/>
          <a:lstStyle/>
          <a:p>
            <a:r>
              <a:rPr lang="en-US" i="1" dirty="0" err="1"/>
              <a:t>SCHaDS</a:t>
            </a:r>
            <a:r>
              <a:rPr lang="en-US" i="1" dirty="0"/>
              <a:t> Award (</a:t>
            </a:r>
            <a:r>
              <a:rPr lang="en-US" i="1" dirty="0" err="1"/>
              <a:t>cont</a:t>
            </a:r>
            <a:r>
              <a:rPr lang="en-US" i="1" dirty="0"/>
              <a:t>…)</a:t>
            </a:r>
            <a:endParaRPr lang="en-AU" dirty="0"/>
          </a:p>
        </p:txBody>
      </p:sp>
      <p:sp>
        <p:nvSpPr>
          <p:cNvPr id="3" name="Content Placeholder 2">
            <a:extLst>
              <a:ext uri="{FF2B5EF4-FFF2-40B4-BE49-F238E27FC236}">
                <a16:creationId xmlns:a16="http://schemas.microsoft.com/office/drawing/2014/main" id="{4F84F86E-88E6-29F8-A128-E50B59D41BC6}"/>
              </a:ext>
            </a:extLst>
          </p:cNvPr>
          <p:cNvSpPr>
            <a:spLocks noGrp="1"/>
          </p:cNvSpPr>
          <p:nvPr>
            <p:ph idx="1"/>
          </p:nvPr>
        </p:nvSpPr>
        <p:spPr/>
        <p:txBody>
          <a:bodyPr>
            <a:normAutofit/>
          </a:bodyPr>
          <a:lstStyle/>
          <a:p>
            <a:r>
              <a:rPr lang="en-US" dirty="0"/>
              <a:t>There was no evidence produced at the hearings of this matter from the Disability Support Sector so therefore there was no decision which effected such workers.</a:t>
            </a:r>
          </a:p>
          <a:p>
            <a:endParaRPr lang="en-AU" dirty="0"/>
          </a:p>
          <a:p>
            <a:r>
              <a:rPr lang="en-AU" dirty="0"/>
              <a:t>THEREFORE</a:t>
            </a:r>
          </a:p>
          <a:p>
            <a:endParaRPr lang="en-AU" dirty="0"/>
          </a:p>
          <a:p>
            <a:r>
              <a:rPr lang="en-AU" dirty="0"/>
              <a:t>The Application only resulted in a new classification structure within Schedule E which applies only to the Aged Care Sector, leaving the Disability Care Sector as is.</a:t>
            </a:r>
            <a:endParaRPr lang="en-US" dirty="0"/>
          </a:p>
        </p:txBody>
      </p:sp>
      <p:sp>
        <p:nvSpPr>
          <p:cNvPr id="4" name="Footer Placeholder 3">
            <a:extLst>
              <a:ext uri="{FF2B5EF4-FFF2-40B4-BE49-F238E27FC236}">
                <a16:creationId xmlns:a16="http://schemas.microsoft.com/office/drawing/2014/main" id="{1C84C97E-2FBE-C5CF-9D7B-9938034FEF7C}"/>
              </a:ext>
            </a:extLst>
          </p:cNvPr>
          <p:cNvSpPr>
            <a:spLocks noGrp="1"/>
          </p:cNvSpPr>
          <p:nvPr>
            <p:ph type="ftr" sz="quarter" idx="11"/>
          </p:nvPr>
        </p:nvSpPr>
        <p:spPr/>
        <p:txBody>
          <a:bodyPr/>
          <a:lstStyle/>
          <a:p>
            <a:r>
              <a:rPr lang="en-AU"/>
              <a:t>Your trusted partner, providing the safety net in the tough times and peace of mind at all times</a:t>
            </a:r>
            <a:endParaRPr lang="en-US" dirty="0"/>
          </a:p>
        </p:txBody>
      </p:sp>
    </p:spTree>
    <p:extLst>
      <p:ext uri="{BB962C8B-B14F-4D97-AF65-F5344CB8AC3E}">
        <p14:creationId xmlns:p14="http://schemas.microsoft.com/office/powerpoint/2010/main" val="10380471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wipe(down)">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F0E05B-C1EB-08C1-79F6-B8289E75D211}"/>
              </a:ext>
            </a:extLst>
          </p:cNvPr>
          <p:cNvSpPr>
            <a:spLocks noGrp="1"/>
          </p:cNvSpPr>
          <p:nvPr>
            <p:ph type="title"/>
          </p:nvPr>
        </p:nvSpPr>
        <p:spPr/>
        <p:txBody>
          <a:bodyPr/>
          <a:lstStyle/>
          <a:p>
            <a:r>
              <a:rPr lang="en-US" dirty="0" err="1"/>
              <a:t>SCHaDS</a:t>
            </a:r>
            <a:r>
              <a:rPr lang="en-US" dirty="0"/>
              <a:t> Award </a:t>
            </a:r>
            <a:r>
              <a:rPr lang="en-US" i="1" dirty="0"/>
              <a:t>(</a:t>
            </a:r>
            <a:r>
              <a:rPr lang="en-US" i="1" dirty="0" err="1"/>
              <a:t>cont</a:t>
            </a:r>
            <a:r>
              <a:rPr lang="en-US" i="1" dirty="0"/>
              <a:t>…)</a:t>
            </a:r>
            <a:endParaRPr lang="en-AU" dirty="0"/>
          </a:p>
        </p:txBody>
      </p:sp>
      <p:sp>
        <p:nvSpPr>
          <p:cNvPr id="3" name="Content Placeholder 2">
            <a:extLst>
              <a:ext uri="{FF2B5EF4-FFF2-40B4-BE49-F238E27FC236}">
                <a16:creationId xmlns:a16="http://schemas.microsoft.com/office/drawing/2014/main" id="{6CA282B0-0DD8-71D7-59D5-979C33C2D6CD}"/>
              </a:ext>
            </a:extLst>
          </p:cNvPr>
          <p:cNvSpPr>
            <a:spLocks noGrp="1"/>
          </p:cNvSpPr>
          <p:nvPr>
            <p:ph idx="1"/>
          </p:nvPr>
        </p:nvSpPr>
        <p:spPr/>
        <p:txBody>
          <a:bodyPr/>
          <a:lstStyle/>
          <a:p>
            <a:r>
              <a:rPr lang="en-US" dirty="0"/>
              <a:t>A decision was released on 3 March 2023 providing an “interim” increase for Home Care workers in the Aged Care sector of 15%</a:t>
            </a:r>
          </a:p>
          <a:p>
            <a:r>
              <a:rPr lang="en-US" dirty="0"/>
              <a:t>See </a:t>
            </a:r>
            <a:r>
              <a:rPr lang="en-US" dirty="0" err="1"/>
              <a:t>SCHaDs</a:t>
            </a:r>
            <a:r>
              <a:rPr lang="en-US" dirty="0"/>
              <a:t> Determination</a:t>
            </a:r>
          </a:p>
          <a:p>
            <a:endParaRPr lang="en-AU" dirty="0"/>
          </a:p>
        </p:txBody>
      </p:sp>
      <p:sp>
        <p:nvSpPr>
          <p:cNvPr id="4" name="Footer Placeholder 3">
            <a:extLst>
              <a:ext uri="{FF2B5EF4-FFF2-40B4-BE49-F238E27FC236}">
                <a16:creationId xmlns:a16="http://schemas.microsoft.com/office/drawing/2014/main" id="{F9A64A39-6A44-B424-D22E-8E8281CB1FFE}"/>
              </a:ext>
            </a:extLst>
          </p:cNvPr>
          <p:cNvSpPr>
            <a:spLocks noGrp="1"/>
          </p:cNvSpPr>
          <p:nvPr>
            <p:ph type="ftr" sz="quarter" idx="11"/>
          </p:nvPr>
        </p:nvSpPr>
        <p:spPr/>
        <p:txBody>
          <a:bodyPr/>
          <a:lstStyle/>
          <a:p>
            <a:r>
              <a:rPr lang="en-AU"/>
              <a:t>Your trusted partner, providing the safety net in the tough times and peace of mind at all times</a:t>
            </a:r>
            <a:endParaRPr lang="en-US" dirty="0"/>
          </a:p>
        </p:txBody>
      </p:sp>
    </p:spTree>
    <p:extLst>
      <p:ext uri="{BB962C8B-B14F-4D97-AF65-F5344CB8AC3E}">
        <p14:creationId xmlns:p14="http://schemas.microsoft.com/office/powerpoint/2010/main" val="6884819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45A285-D340-9366-7151-CE6B11525BAC}"/>
              </a:ext>
            </a:extLst>
          </p:cNvPr>
          <p:cNvSpPr>
            <a:spLocks noGrp="1"/>
          </p:cNvSpPr>
          <p:nvPr>
            <p:ph type="title"/>
          </p:nvPr>
        </p:nvSpPr>
        <p:spPr/>
        <p:txBody>
          <a:bodyPr/>
          <a:lstStyle/>
          <a:p>
            <a:r>
              <a:rPr lang="en-US" dirty="0" err="1"/>
              <a:t>SCHaDS</a:t>
            </a:r>
            <a:r>
              <a:rPr lang="en-US" dirty="0"/>
              <a:t> Award </a:t>
            </a:r>
            <a:r>
              <a:rPr lang="en-US" i="1" dirty="0"/>
              <a:t>(</a:t>
            </a:r>
            <a:r>
              <a:rPr lang="en-US" i="1" dirty="0" err="1"/>
              <a:t>cont</a:t>
            </a:r>
            <a:r>
              <a:rPr lang="en-US" i="1" dirty="0"/>
              <a:t>…)</a:t>
            </a:r>
            <a:endParaRPr lang="en-AU" i="1" dirty="0"/>
          </a:p>
        </p:txBody>
      </p:sp>
      <p:sp>
        <p:nvSpPr>
          <p:cNvPr id="3" name="Content Placeholder 2">
            <a:extLst>
              <a:ext uri="{FF2B5EF4-FFF2-40B4-BE49-F238E27FC236}">
                <a16:creationId xmlns:a16="http://schemas.microsoft.com/office/drawing/2014/main" id="{BCBC5DBE-043C-3635-44D1-350307605A7E}"/>
              </a:ext>
            </a:extLst>
          </p:cNvPr>
          <p:cNvSpPr>
            <a:spLocks noGrp="1"/>
          </p:cNvSpPr>
          <p:nvPr>
            <p:ph idx="1"/>
          </p:nvPr>
        </p:nvSpPr>
        <p:spPr/>
        <p:txBody>
          <a:bodyPr>
            <a:normAutofit/>
          </a:bodyPr>
          <a:lstStyle/>
          <a:p>
            <a:r>
              <a:rPr lang="en-US" dirty="0"/>
              <a:t>This means that from the first full pay period on or after 30 June 2023 there will be two rates of pay applicable to “Home Care Workers”.</a:t>
            </a:r>
          </a:p>
          <a:p>
            <a:r>
              <a:rPr lang="en-US" dirty="0"/>
              <a:t>1 rate of pay for “Disability Care Support Workers” and,</a:t>
            </a:r>
          </a:p>
          <a:p>
            <a:r>
              <a:rPr lang="en-US" dirty="0"/>
              <a:t>1 rate of pay for “Aged Care Support Workers” (15% higher)</a:t>
            </a:r>
          </a:p>
          <a:p>
            <a:r>
              <a:rPr lang="en-US" dirty="0"/>
              <a:t>There is not yet however a separate definition of what “Aged Care” versus “Disability Care” is. </a:t>
            </a:r>
          </a:p>
          <a:p>
            <a:r>
              <a:rPr lang="en-US" dirty="0"/>
              <a:t>This was never a consideration prior to this decision as the rates were the same for the different sectors, however now there is a stark difference and employees will want to know why they are getting paid 15% less when their disabled client is 75 years of age…</a:t>
            </a:r>
          </a:p>
          <a:p>
            <a:endParaRPr lang="en-AU" dirty="0"/>
          </a:p>
        </p:txBody>
      </p:sp>
      <p:sp>
        <p:nvSpPr>
          <p:cNvPr id="4" name="Footer Placeholder 3">
            <a:extLst>
              <a:ext uri="{FF2B5EF4-FFF2-40B4-BE49-F238E27FC236}">
                <a16:creationId xmlns:a16="http://schemas.microsoft.com/office/drawing/2014/main" id="{248C0C05-8734-F5B1-F1CE-0493EF1B5672}"/>
              </a:ext>
            </a:extLst>
          </p:cNvPr>
          <p:cNvSpPr>
            <a:spLocks noGrp="1"/>
          </p:cNvSpPr>
          <p:nvPr>
            <p:ph type="ftr" sz="quarter" idx="11"/>
          </p:nvPr>
        </p:nvSpPr>
        <p:spPr/>
        <p:txBody>
          <a:bodyPr/>
          <a:lstStyle/>
          <a:p>
            <a:r>
              <a:rPr lang="en-AU"/>
              <a:t>Your trusted partner, providing the safety net in the tough times and peace of mind at all times</a:t>
            </a:r>
            <a:endParaRPr lang="en-US" dirty="0"/>
          </a:p>
        </p:txBody>
      </p:sp>
    </p:spTree>
    <p:extLst>
      <p:ext uri="{BB962C8B-B14F-4D97-AF65-F5344CB8AC3E}">
        <p14:creationId xmlns:p14="http://schemas.microsoft.com/office/powerpoint/2010/main" val="42634402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ipe(down)">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wipe(down)">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wipe(down)">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wipe(down)">
                                      <p:cBhvr>
                                        <p:cTn id="3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7C64D6-6C3F-4A4F-1DF0-53B2B71E8A50}"/>
              </a:ext>
            </a:extLst>
          </p:cNvPr>
          <p:cNvSpPr>
            <a:spLocks noGrp="1"/>
          </p:cNvSpPr>
          <p:nvPr>
            <p:ph type="title"/>
          </p:nvPr>
        </p:nvSpPr>
        <p:spPr/>
        <p:txBody>
          <a:bodyPr>
            <a:normAutofit/>
          </a:bodyPr>
          <a:lstStyle/>
          <a:p>
            <a:r>
              <a:rPr lang="en-US" dirty="0" err="1"/>
              <a:t>SCHaDS</a:t>
            </a:r>
            <a:r>
              <a:rPr lang="en-US" dirty="0"/>
              <a:t> Award </a:t>
            </a:r>
            <a:r>
              <a:rPr lang="en-US" i="1" dirty="0"/>
              <a:t>(</a:t>
            </a:r>
            <a:r>
              <a:rPr lang="en-US" i="1" dirty="0" err="1"/>
              <a:t>cont</a:t>
            </a:r>
            <a:r>
              <a:rPr lang="en-US" i="1" dirty="0"/>
              <a:t>…)</a:t>
            </a:r>
            <a:endParaRPr lang="en-AU" dirty="0"/>
          </a:p>
        </p:txBody>
      </p:sp>
      <p:sp>
        <p:nvSpPr>
          <p:cNvPr id="3" name="Content Placeholder 2">
            <a:extLst>
              <a:ext uri="{FF2B5EF4-FFF2-40B4-BE49-F238E27FC236}">
                <a16:creationId xmlns:a16="http://schemas.microsoft.com/office/drawing/2014/main" id="{75A18232-4595-E99A-74AD-F33F6E0E0BC4}"/>
              </a:ext>
            </a:extLst>
          </p:cNvPr>
          <p:cNvSpPr>
            <a:spLocks noGrp="1"/>
          </p:cNvSpPr>
          <p:nvPr>
            <p:ph idx="1"/>
          </p:nvPr>
        </p:nvSpPr>
        <p:spPr/>
        <p:txBody>
          <a:bodyPr/>
          <a:lstStyle/>
          <a:p>
            <a:r>
              <a:rPr lang="en-AU" dirty="0"/>
              <a:t>The process is now at “Stage 3” where the Commission is considering any “associated” matters which need to be addressed as a result of their earlier decisions. </a:t>
            </a:r>
          </a:p>
          <a:p>
            <a:r>
              <a:rPr lang="en-AU" dirty="0"/>
              <a:t>Whilst there are some submissions which note that a definition is required for “Aged Care”, the proposed definition is not adequate as it merely refers to care for “Aged Persons” and not the source of funding for the care of those “Aged Persons”. </a:t>
            </a:r>
            <a:r>
              <a:rPr lang="en-AU" i="1" dirty="0"/>
              <a:t>See Nurses Award Determination</a:t>
            </a:r>
            <a:r>
              <a:rPr lang="en-AU" dirty="0"/>
              <a:t>.</a:t>
            </a:r>
          </a:p>
          <a:p>
            <a:r>
              <a:rPr lang="en-AU" dirty="0"/>
              <a:t>There are also submissions and consideration of those entities which operate across both the Aged Care and Disability Services spaces, but it is clear that the current proceedings will not be able to answer those concerns.  </a:t>
            </a:r>
          </a:p>
        </p:txBody>
      </p:sp>
      <p:sp>
        <p:nvSpPr>
          <p:cNvPr id="4" name="Footer Placeholder 3">
            <a:extLst>
              <a:ext uri="{FF2B5EF4-FFF2-40B4-BE49-F238E27FC236}">
                <a16:creationId xmlns:a16="http://schemas.microsoft.com/office/drawing/2014/main" id="{9F66D5EC-F8CE-70DE-A528-58F6504D46E6}"/>
              </a:ext>
            </a:extLst>
          </p:cNvPr>
          <p:cNvSpPr>
            <a:spLocks noGrp="1"/>
          </p:cNvSpPr>
          <p:nvPr>
            <p:ph type="ftr" sz="quarter" idx="11"/>
          </p:nvPr>
        </p:nvSpPr>
        <p:spPr/>
        <p:txBody>
          <a:bodyPr/>
          <a:lstStyle/>
          <a:p>
            <a:r>
              <a:rPr lang="en-AU"/>
              <a:t>Your trusted partner, providing the safety net in the tough times and peace of mind at all times</a:t>
            </a:r>
            <a:endParaRPr lang="en-US" dirty="0"/>
          </a:p>
        </p:txBody>
      </p:sp>
    </p:spTree>
    <p:extLst>
      <p:ext uri="{BB962C8B-B14F-4D97-AF65-F5344CB8AC3E}">
        <p14:creationId xmlns:p14="http://schemas.microsoft.com/office/powerpoint/2010/main" val="40513612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ipe(down)">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wipe(down)">
                                      <p:cBhvr>
                                        <p:cTn id="2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274</TotalTime>
  <Words>847</Words>
  <Application>Microsoft Office PowerPoint</Application>
  <PresentationFormat>Widescreen</PresentationFormat>
  <Paragraphs>46</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Trebuchet MS</vt:lpstr>
      <vt:lpstr>Wingdings 3</vt:lpstr>
      <vt:lpstr>Facet</vt:lpstr>
      <vt:lpstr>IR News – May 2023</vt:lpstr>
      <vt:lpstr>Latest News</vt:lpstr>
      <vt:lpstr>Latest News</vt:lpstr>
      <vt:lpstr>Social, Community, Home Care and Disability Services Award 2020</vt:lpstr>
      <vt:lpstr>SCHaDS Award (cont…)</vt:lpstr>
      <vt:lpstr>SCHaDS Award (cont…)</vt:lpstr>
      <vt:lpstr>SCHaDS Award (cont…)</vt:lpstr>
      <vt:lpstr>SCHaDS Award (cont…)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Catherine Norris</dc:creator>
  <cp:lastModifiedBy>Craig Pollard</cp:lastModifiedBy>
  <cp:revision>6</cp:revision>
  <dcterms:created xsi:type="dcterms:W3CDTF">2020-07-06T23:09:12Z</dcterms:created>
  <dcterms:modified xsi:type="dcterms:W3CDTF">2023-05-24T01:16:27Z</dcterms:modified>
</cp:coreProperties>
</file>