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56" r:id="rId2"/>
    <p:sldId id="263" r:id="rId3"/>
    <p:sldId id="265" r:id="rId4"/>
    <p:sldId id="264" r:id="rId5"/>
    <p:sldId id="266" r:id="rId6"/>
    <p:sldId id="257" r:id="rId7"/>
    <p:sldId id="268" r:id="rId8"/>
    <p:sldId id="269"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C6A61C-0011-4D68-8212-7D847E0DCE26}" v="3" dt="2023-06-28T02:32:44.5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3" d="100"/>
          <a:sy n="113"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aig Pollard" userId="3c648d62-af06-48ce-aa13-85c7acd2e23b" providerId="ADAL" clId="{AEC6A61C-0011-4D68-8212-7D847E0DCE26}"/>
    <pc:docChg chg="modSld">
      <pc:chgData name="Craig Pollard" userId="3c648d62-af06-48ce-aa13-85c7acd2e23b" providerId="ADAL" clId="{AEC6A61C-0011-4D68-8212-7D847E0DCE26}" dt="2023-06-28T02:32:44.599" v="2"/>
      <pc:docMkLst>
        <pc:docMk/>
      </pc:docMkLst>
      <pc:sldChg chg="modAnim">
        <pc:chgData name="Craig Pollard" userId="3c648d62-af06-48ce-aa13-85c7acd2e23b" providerId="ADAL" clId="{AEC6A61C-0011-4D68-8212-7D847E0DCE26}" dt="2023-06-28T02:32:44.599" v="2"/>
        <pc:sldMkLst>
          <pc:docMk/>
          <pc:sldMk cId="2596742043" sldId="26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66EEDD-EEAE-491E-8D0F-475F3047B619}" type="datetimeFigureOut">
              <a:rPr lang="en-AU" smtClean="0"/>
              <a:t>28/06/2023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66C868-45DD-4388-834D-C0458281422A}" type="slidenum">
              <a:rPr lang="en-AU" smtClean="0"/>
              <a:t>‹#›</a:t>
            </a:fld>
            <a:endParaRPr lang="en-AU"/>
          </a:p>
        </p:txBody>
      </p:sp>
    </p:spTree>
    <p:extLst>
      <p:ext uri="{BB962C8B-B14F-4D97-AF65-F5344CB8AC3E}">
        <p14:creationId xmlns:p14="http://schemas.microsoft.com/office/powerpoint/2010/main" val="3393523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1DBF9B6-C96C-4132-9B53-A7B33F81A0EF}" type="datetime1">
              <a:rPr lang="en-US" smtClean="0"/>
              <a:t>6/28/2023</a:t>
            </a:fld>
            <a:endParaRPr lang="en-US" dirty="0"/>
          </a:p>
        </p:txBody>
      </p:sp>
      <p:sp>
        <p:nvSpPr>
          <p:cNvPr id="5" name="Footer Placeholder 4"/>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245DA5E-41A0-40CF-BE2B-23740E1EC247}" type="datetime1">
              <a:rPr lang="en-US" smtClean="0"/>
              <a:t>6/28/2023</a:t>
            </a:fld>
            <a:endParaRPr lang="en-US" dirty="0"/>
          </a:p>
        </p:txBody>
      </p:sp>
      <p:sp>
        <p:nvSpPr>
          <p:cNvPr id="5" name="Footer Placeholder 4"/>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A3686FC-9812-46ED-BC21-C5DDDAC66CD4}" type="datetime1">
              <a:rPr lang="en-US" smtClean="0"/>
              <a:t>6/28/2023</a:t>
            </a:fld>
            <a:endParaRPr lang="en-US" dirty="0"/>
          </a:p>
        </p:txBody>
      </p:sp>
      <p:sp>
        <p:nvSpPr>
          <p:cNvPr id="5" name="Footer Placeholder 4"/>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9715A5-50BD-464D-8BB6-6A71D6512B24}" type="datetime1">
              <a:rPr lang="en-US" smtClean="0"/>
              <a:t>6/28/2023</a:t>
            </a:fld>
            <a:endParaRPr lang="en-US" dirty="0"/>
          </a:p>
        </p:txBody>
      </p:sp>
      <p:sp>
        <p:nvSpPr>
          <p:cNvPr id="5" name="Footer Placeholder 4"/>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98C6500-288D-401D-A96A-9B0F059FB86C}" type="datetime1">
              <a:rPr lang="en-US" smtClean="0"/>
              <a:t>6/28/2023</a:t>
            </a:fld>
            <a:endParaRPr lang="en-US" dirty="0"/>
          </a:p>
        </p:txBody>
      </p:sp>
      <p:sp>
        <p:nvSpPr>
          <p:cNvPr id="5" name="Footer Placeholder 4"/>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9C50E9-D6B8-4AEF-834D-4F584BF25851}" type="datetime1">
              <a:rPr lang="en-US" smtClean="0"/>
              <a:t>6/28/2023</a:t>
            </a:fld>
            <a:endParaRPr lang="en-US" dirty="0"/>
          </a:p>
        </p:txBody>
      </p:sp>
      <p:sp>
        <p:nvSpPr>
          <p:cNvPr id="5" name="Footer Placeholder 4"/>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8E88B6-85EA-4128-B59D-8DC2B9D3AB0F}" type="datetime1">
              <a:rPr lang="en-US" smtClean="0"/>
              <a:t>6/28/2023</a:t>
            </a:fld>
            <a:endParaRPr lang="en-US" dirty="0"/>
          </a:p>
        </p:txBody>
      </p:sp>
      <p:sp>
        <p:nvSpPr>
          <p:cNvPr id="5" name="Footer Placeholder 4"/>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E38C62-A260-4072-A526-8D5D11DC9C57}" type="datetime1">
              <a:rPr lang="en-US" smtClean="0"/>
              <a:t>6/28/2023</a:t>
            </a:fld>
            <a:endParaRPr lang="en-US" dirty="0"/>
          </a:p>
        </p:txBody>
      </p:sp>
      <p:sp>
        <p:nvSpPr>
          <p:cNvPr id="5" name="Footer Placeholder 4"/>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DD9368-A2E5-4F22-B77F-94B3C38AEC05}" type="datetime1">
              <a:rPr lang="en-US" smtClean="0"/>
              <a:t>6/28/2023</a:t>
            </a:fld>
            <a:endParaRPr lang="en-US" dirty="0"/>
          </a:p>
        </p:txBody>
      </p:sp>
      <p:sp>
        <p:nvSpPr>
          <p:cNvPr id="5" name="Footer Placeholder 4"/>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5CC10D-CCD5-4BDC-B31B-1C914DBF5030}" type="datetime1">
              <a:rPr lang="en-US" smtClean="0"/>
              <a:t>6/28/2023</a:t>
            </a:fld>
            <a:endParaRPr lang="en-US" dirty="0"/>
          </a:p>
        </p:txBody>
      </p:sp>
      <p:sp>
        <p:nvSpPr>
          <p:cNvPr id="5" name="Footer Placeholder 4"/>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DF71DDE-59F3-49E6-A808-48CDCB767919}" type="datetime1">
              <a:rPr lang="en-US" smtClean="0"/>
              <a:t>6/28/2023</a:t>
            </a:fld>
            <a:endParaRPr lang="en-US" dirty="0"/>
          </a:p>
        </p:txBody>
      </p:sp>
      <p:sp>
        <p:nvSpPr>
          <p:cNvPr id="6" name="Footer Placeholder 5"/>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2CE37E-5289-4F7A-96DD-784FF7D1B004}" type="datetime1">
              <a:rPr lang="en-US" smtClean="0"/>
              <a:t>6/28/2023</a:t>
            </a:fld>
            <a:endParaRPr lang="en-US" dirty="0"/>
          </a:p>
        </p:txBody>
      </p:sp>
      <p:sp>
        <p:nvSpPr>
          <p:cNvPr id="8" name="Footer Placeholder 7"/>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6AE368-3F4D-4372-8329-2B257F023509}" type="datetime1">
              <a:rPr lang="en-US" smtClean="0"/>
              <a:t>6/28/2023</a:t>
            </a:fld>
            <a:endParaRPr lang="en-US" dirty="0"/>
          </a:p>
        </p:txBody>
      </p:sp>
      <p:sp>
        <p:nvSpPr>
          <p:cNvPr id="4" name="Footer Placeholder 3"/>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1FBDF0-42A6-402E-A0B3-969FD193BBF5}" type="datetime1">
              <a:rPr lang="en-US" smtClean="0"/>
              <a:t>6/28/2023</a:t>
            </a:fld>
            <a:endParaRPr lang="en-US" dirty="0"/>
          </a:p>
        </p:txBody>
      </p:sp>
      <p:sp>
        <p:nvSpPr>
          <p:cNvPr id="3" name="Footer Placeholder 2"/>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9662A-07D7-4CB1-B69C-861617582AE0}" type="datetime1">
              <a:rPr lang="en-US" smtClean="0"/>
              <a:t>6/28/2023</a:t>
            </a:fld>
            <a:endParaRPr lang="en-US" dirty="0"/>
          </a:p>
        </p:txBody>
      </p:sp>
      <p:sp>
        <p:nvSpPr>
          <p:cNvPr id="6" name="Footer Placeholder 5"/>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A76BBDE1-B589-4196-AC41-C808923B7EAA}" type="datetime1">
              <a:rPr lang="en-US" smtClean="0"/>
              <a:t>6/28/2023</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2A60DA-E95E-4D39-A50D-7AAFDDB628AF}" type="datetime1">
              <a:rPr lang="en-US" smtClean="0"/>
              <a:t>6/28/2023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AU"/>
              <a:t>Your trusted partner, providing the safety net in the tough times and peace of mind at all times</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fwc.gov.au/hearings-decisions/major-cases/early-education-and-care-industry-supported-bargaining-authorisat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fwc.gov.au/issues-we-help/casual-permanent-status" TargetMode="External"/><Relationship Id="rId2" Type="http://schemas.openxmlformats.org/officeDocument/2006/relationships/hyperlink" Target="https://www.fwc.gov.au/issues-we-help/small-business-hub" TargetMode="External"/><Relationship Id="rId1" Type="http://schemas.openxmlformats.org/officeDocument/2006/relationships/slideLayout" Target="../slideLayouts/slideLayout2.xml"/><Relationship Id="rId5" Type="http://schemas.openxmlformats.org/officeDocument/2006/relationships/hyperlink" Target="https://www.fwc.gov.au/issues-we-help/sexual-harassment" TargetMode="External"/><Relationship Id="rId4" Type="http://schemas.openxmlformats.org/officeDocument/2006/relationships/hyperlink" Target="https://www.fwc.gov.au/issues-we-help/bullyin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IR News – June 2023</a:t>
            </a:r>
            <a:endParaRPr lang="en-AU" dirty="0"/>
          </a:p>
        </p:txBody>
      </p:sp>
      <p:sp>
        <p:nvSpPr>
          <p:cNvPr id="3" name="Subtitle 2"/>
          <p:cNvSpPr>
            <a:spLocks noGrp="1"/>
          </p:cNvSpPr>
          <p:nvPr>
            <p:ph type="subTitle" idx="1"/>
          </p:nvPr>
        </p:nvSpPr>
        <p:spPr/>
        <p:txBody>
          <a:bodyPr/>
          <a:lstStyle/>
          <a:p>
            <a:r>
              <a:rPr lang="en-AU" dirty="0"/>
              <a:t>Craig Pollard – Senior Consultant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8769" y="129764"/>
            <a:ext cx="1796241" cy="967747"/>
          </a:xfrm>
          <a:prstGeom prst="rect">
            <a:avLst/>
          </a:prstGeom>
        </p:spPr>
      </p:pic>
      <p:sp>
        <p:nvSpPr>
          <p:cNvPr id="5" name="Footer Placeholder 4"/>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Tree>
    <p:extLst>
      <p:ext uri="{BB962C8B-B14F-4D97-AF65-F5344CB8AC3E}">
        <p14:creationId xmlns:p14="http://schemas.microsoft.com/office/powerpoint/2010/main" val="3289136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AB6CB-E404-C431-DE87-B855365626FA}"/>
              </a:ext>
            </a:extLst>
          </p:cNvPr>
          <p:cNvSpPr>
            <a:spLocks noGrp="1"/>
          </p:cNvSpPr>
          <p:nvPr>
            <p:ph type="title"/>
          </p:nvPr>
        </p:nvSpPr>
        <p:spPr/>
        <p:txBody>
          <a:bodyPr/>
          <a:lstStyle/>
          <a:p>
            <a:r>
              <a:rPr lang="en-US" dirty="0"/>
              <a:t>Latest News</a:t>
            </a:r>
            <a:endParaRPr lang="en-AU" dirty="0"/>
          </a:p>
        </p:txBody>
      </p:sp>
      <p:sp>
        <p:nvSpPr>
          <p:cNvPr id="3" name="Content Placeholder 2">
            <a:extLst>
              <a:ext uri="{FF2B5EF4-FFF2-40B4-BE49-F238E27FC236}">
                <a16:creationId xmlns:a16="http://schemas.microsoft.com/office/drawing/2014/main" id="{9435310B-2DA1-F5F0-AD3F-F4F3EE0A5811}"/>
              </a:ext>
            </a:extLst>
          </p:cNvPr>
          <p:cNvSpPr>
            <a:spLocks noGrp="1"/>
          </p:cNvSpPr>
          <p:nvPr>
            <p:ph idx="1"/>
          </p:nvPr>
        </p:nvSpPr>
        <p:spPr/>
        <p:txBody>
          <a:bodyPr/>
          <a:lstStyle/>
          <a:p>
            <a:r>
              <a:rPr lang="en-US" dirty="0"/>
              <a:t>“Free Kindy” has been announced by the Queensland Government and will commence from Term 1 in 2024.</a:t>
            </a:r>
          </a:p>
          <a:p>
            <a:endParaRPr lang="en-US" dirty="0"/>
          </a:p>
          <a:p>
            <a:r>
              <a:rPr lang="en-US" dirty="0"/>
              <a:t>This is to be an ‘opt in or opt out’ model and we think it will be similar to a “state school v private school” system.  BUT families are expecting “Free Kindy” and the Education Department is producing stickers for ‘opt in’ services which say “We Are A Free Kindy” which families will be looking for.</a:t>
            </a:r>
          </a:p>
          <a:p>
            <a:endParaRPr lang="en-US" dirty="0"/>
          </a:p>
          <a:p>
            <a:r>
              <a:rPr lang="en-US" dirty="0"/>
              <a:t>When the Government talks about “Free Kindy” they mean just that, so additional “levies” may well be considered unacceptable in the new model (e.g. shirt levies, art levies, yoga levies </a:t>
            </a:r>
            <a:r>
              <a:rPr lang="en-US" dirty="0" err="1"/>
              <a:t>etc</a:t>
            </a:r>
            <a:r>
              <a:rPr lang="en-US" dirty="0"/>
              <a:t>).</a:t>
            </a:r>
          </a:p>
          <a:p>
            <a:endParaRPr lang="en-US" dirty="0"/>
          </a:p>
          <a:p>
            <a:endParaRPr lang="en-AU" dirty="0"/>
          </a:p>
        </p:txBody>
      </p:sp>
      <p:sp>
        <p:nvSpPr>
          <p:cNvPr id="4" name="Footer Placeholder 3">
            <a:extLst>
              <a:ext uri="{FF2B5EF4-FFF2-40B4-BE49-F238E27FC236}">
                <a16:creationId xmlns:a16="http://schemas.microsoft.com/office/drawing/2014/main" id="{B4C42E9A-75A8-349C-DAF5-E069B4D8ADF8}"/>
              </a:ext>
            </a:extLst>
          </p:cNvPr>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Tree>
    <p:extLst>
      <p:ext uri="{BB962C8B-B14F-4D97-AF65-F5344CB8AC3E}">
        <p14:creationId xmlns:p14="http://schemas.microsoft.com/office/powerpoint/2010/main" val="4206731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34329-07CF-8CA8-1253-2F04130401F9}"/>
              </a:ext>
            </a:extLst>
          </p:cNvPr>
          <p:cNvSpPr>
            <a:spLocks noGrp="1"/>
          </p:cNvSpPr>
          <p:nvPr>
            <p:ph type="title"/>
          </p:nvPr>
        </p:nvSpPr>
        <p:spPr/>
        <p:txBody>
          <a:bodyPr/>
          <a:lstStyle/>
          <a:p>
            <a:r>
              <a:rPr lang="en-US" dirty="0"/>
              <a:t>Free Kindy</a:t>
            </a:r>
            <a:endParaRPr lang="en-AU" dirty="0"/>
          </a:p>
        </p:txBody>
      </p:sp>
      <p:sp>
        <p:nvSpPr>
          <p:cNvPr id="3" name="Content Placeholder 2">
            <a:extLst>
              <a:ext uri="{FF2B5EF4-FFF2-40B4-BE49-F238E27FC236}">
                <a16:creationId xmlns:a16="http://schemas.microsoft.com/office/drawing/2014/main" id="{1D240D3D-F2A9-D6C7-C8BB-4728239C11A7}"/>
              </a:ext>
            </a:extLst>
          </p:cNvPr>
          <p:cNvSpPr>
            <a:spLocks noGrp="1"/>
          </p:cNvSpPr>
          <p:nvPr>
            <p:ph idx="1"/>
          </p:nvPr>
        </p:nvSpPr>
        <p:spPr/>
        <p:txBody>
          <a:bodyPr/>
          <a:lstStyle/>
          <a:p>
            <a:r>
              <a:rPr lang="en-US" dirty="0"/>
              <a:t>The policies which will settle exactly how the funding arrangement will be calculated and rolled out are being written as we speak.</a:t>
            </a:r>
          </a:p>
          <a:p>
            <a:endParaRPr lang="en-US" dirty="0"/>
          </a:p>
          <a:p>
            <a:r>
              <a:rPr lang="en-US" dirty="0"/>
              <a:t>CMS strongly recommends that Kindergarten services maintain regular contact with their CGB (Gowrie or C&amp;K) to make sure they are up to date with the latest information.</a:t>
            </a:r>
          </a:p>
          <a:p>
            <a:endParaRPr lang="en-US" dirty="0"/>
          </a:p>
          <a:p>
            <a:endParaRPr lang="en-AU" dirty="0"/>
          </a:p>
        </p:txBody>
      </p:sp>
      <p:sp>
        <p:nvSpPr>
          <p:cNvPr id="4" name="Footer Placeholder 3">
            <a:extLst>
              <a:ext uri="{FF2B5EF4-FFF2-40B4-BE49-F238E27FC236}">
                <a16:creationId xmlns:a16="http://schemas.microsoft.com/office/drawing/2014/main" id="{DE70CEB7-3E66-6E12-035D-1D65805CADEB}"/>
              </a:ext>
            </a:extLst>
          </p:cNvPr>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Tree>
    <p:extLst>
      <p:ext uri="{BB962C8B-B14F-4D97-AF65-F5344CB8AC3E}">
        <p14:creationId xmlns:p14="http://schemas.microsoft.com/office/powerpoint/2010/main" val="2596742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39F14-E6ED-B78A-1DD5-B58F456BA4C8}"/>
              </a:ext>
            </a:extLst>
          </p:cNvPr>
          <p:cNvSpPr>
            <a:spLocks noGrp="1"/>
          </p:cNvSpPr>
          <p:nvPr>
            <p:ph type="title"/>
          </p:nvPr>
        </p:nvSpPr>
        <p:spPr/>
        <p:txBody>
          <a:bodyPr/>
          <a:lstStyle/>
          <a:p>
            <a:r>
              <a:rPr lang="en-US" dirty="0"/>
              <a:t>Latest News</a:t>
            </a:r>
            <a:endParaRPr lang="en-AU" dirty="0"/>
          </a:p>
        </p:txBody>
      </p:sp>
      <p:sp>
        <p:nvSpPr>
          <p:cNvPr id="3" name="Content Placeholder 2">
            <a:extLst>
              <a:ext uri="{FF2B5EF4-FFF2-40B4-BE49-F238E27FC236}">
                <a16:creationId xmlns:a16="http://schemas.microsoft.com/office/drawing/2014/main" id="{C7E7D21F-5036-3582-10D3-FFFB02D7DE63}"/>
              </a:ext>
            </a:extLst>
          </p:cNvPr>
          <p:cNvSpPr>
            <a:spLocks noGrp="1"/>
          </p:cNvSpPr>
          <p:nvPr>
            <p:ph idx="1"/>
          </p:nvPr>
        </p:nvSpPr>
        <p:spPr/>
        <p:txBody>
          <a:bodyPr/>
          <a:lstStyle/>
          <a:p>
            <a:r>
              <a:rPr lang="en-US" dirty="0"/>
              <a:t>We had previously discussed the United Workers Union application to commence a multi-employer negotiation for an Enterprise Agreement in Child Care.  The National Education Union and the Independent Education Union are also part of the process.</a:t>
            </a:r>
          </a:p>
          <a:p>
            <a:r>
              <a:rPr lang="en-US" dirty="0"/>
              <a:t>This matter has now commenced and the union has launched the process against 62 Employers covering 500 services throughout Australia.</a:t>
            </a:r>
          </a:p>
          <a:p>
            <a:r>
              <a:rPr lang="en-US" dirty="0"/>
              <a:t>The first Hearing took place on the 14</a:t>
            </a:r>
            <a:r>
              <a:rPr lang="en-US" baseline="30000" dirty="0"/>
              <a:t>th</a:t>
            </a:r>
            <a:r>
              <a:rPr lang="en-US" dirty="0"/>
              <a:t> of June with a further Hearing scheduled for 17 August.</a:t>
            </a:r>
          </a:p>
          <a:p>
            <a:r>
              <a:rPr lang="en-US" dirty="0"/>
              <a:t>The Application is not being opposed by any of the Employer parties, however as this is the first application of its type, the Commission will be issuing decisions which wills serve as a ‘template’ for future applications.</a:t>
            </a:r>
          </a:p>
        </p:txBody>
      </p:sp>
      <p:sp>
        <p:nvSpPr>
          <p:cNvPr id="4" name="Footer Placeholder 3">
            <a:extLst>
              <a:ext uri="{FF2B5EF4-FFF2-40B4-BE49-F238E27FC236}">
                <a16:creationId xmlns:a16="http://schemas.microsoft.com/office/drawing/2014/main" id="{2DED6B83-1DFC-6C9F-D502-1C9C789E823C}"/>
              </a:ext>
            </a:extLst>
          </p:cNvPr>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Tree>
    <p:extLst>
      <p:ext uri="{BB962C8B-B14F-4D97-AF65-F5344CB8AC3E}">
        <p14:creationId xmlns:p14="http://schemas.microsoft.com/office/powerpoint/2010/main" val="3540081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39F14-E6ED-B78A-1DD5-B58F456BA4C8}"/>
              </a:ext>
            </a:extLst>
          </p:cNvPr>
          <p:cNvSpPr>
            <a:spLocks noGrp="1"/>
          </p:cNvSpPr>
          <p:nvPr>
            <p:ph type="title"/>
          </p:nvPr>
        </p:nvSpPr>
        <p:spPr/>
        <p:txBody>
          <a:bodyPr/>
          <a:lstStyle/>
          <a:p>
            <a:r>
              <a:rPr lang="en-US" dirty="0"/>
              <a:t>Latest News</a:t>
            </a:r>
            <a:endParaRPr lang="en-AU" dirty="0"/>
          </a:p>
        </p:txBody>
      </p:sp>
      <p:sp>
        <p:nvSpPr>
          <p:cNvPr id="3" name="Content Placeholder 2">
            <a:extLst>
              <a:ext uri="{FF2B5EF4-FFF2-40B4-BE49-F238E27FC236}">
                <a16:creationId xmlns:a16="http://schemas.microsoft.com/office/drawing/2014/main" id="{C7E7D21F-5036-3582-10D3-FFFB02D7DE63}"/>
              </a:ext>
            </a:extLst>
          </p:cNvPr>
          <p:cNvSpPr>
            <a:spLocks noGrp="1"/>
          </p:cNvSpPr>
          <p:nvPr>
            <p:ph idx="1"/>
          </p:nvPr>
        </p:nvSpPr>
        <p:spPr/>
        <p:txBody>
          <a:bodyPr/>
          <a:lstStyle/>
          <a:p>
            <a:r>
              <a:rPr lang="en-US" dirty="0"/>
              <a:t>The Unions are seeking increases of 25% to wages to reflect recent increases awarded to Aged Care workers.</a:t>
            </a:r>
          </a:p>
          <a:p>
            <a:endParaRPr lang="en-US" dirty="0"/>
          </a:p>
          <a:p>
            <a:r>
              <a:rPr lang="en-US" dirty="0"/>
              <a:t>We also expect other claims around ratios and conditions of employment, but the wage increase will be the big-ticket item.</a:t>
            </a:r>
          </a:p>
          <a:p>
            <a:endParaRPr lang="en-US" dirty="0"/>
          </a:p>
          <a:p>
            <a:r>
              <a:rPr lang="en-US" dirty="0"/>
              <a:t>The latest information on the Application is available here:  </a:t>
            </a:r>
            <a:r>
              <a:rPr lang="en-US" dirty="0">
                <a:hlinkClick r:id="rId2"/>
              </a:rPr>
              <a:t>https://www.fwc.gov.au/hearings-decisions/major-cases/early-education-and-care-industry-supported-bargaining-authorisation</a:t>
            </a:r>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2DED6B83-1DFC-6C9F-D502-1C9C789E823C}"/>
              </a:ext>
            </a:extLst>
          </p:cNvPr>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Tree>
    <p:extLst>
      <p:ext uri="{BB962C8B-B14F-4D97-AF65-F5344CB8AC3E}">
        <p14:creationId xmlns:p14="http://schemas.microsoft.com/office/powerpoint/2010/main" val="3253701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8F890-2839-5155-31B7-6F56BB8953D9}"/>
              </a:ext>
            </a:extLst>
          </p:cNvPr>
          <p:cNvSpPr>
            <a:spLocks noGrp="1"/>
          </p:cNvSpPr>
          <p:nvPr>
            <p:ph type="title"/>
          </p:nvPr>
        </p:nvSpPr>
        <p:spPr/>
        <p:txBody>
          <a:bodyPr/>
          <a:lstStyle/>
          <a:p>
            <a:r>
              <a:rPr lang="en-AU" dirty="0"/>
              <a:t>Fair Work Commission Resources</a:t>
            </a:r>
          </a:p>
        </p:txBody>
      </p:sp>
      <p:sp>
        <p:nvSpPr>
          <p:cNvPr id="3" name="Content Placeholder 2">
            <a:extLst>
              <a:ext uri="{FF2B5EF4-FFF2-40B4-BE49-F238E27FC236}">
                <a16:creationId xmlns:a16="http://schemas.microsoft.com/office/drawing/2014/main" id="{23BCCC83-34E9-CDD6-E3F1-5A9C82FC8B03}"/>
              </a:ext>
            </a:extLst>
          </p:cNvPr>
          <p:cNvSpPr>
            <a:spLocks noGrp="1"/>
          </p:cNvSpPr>
          <p:nvPr>
            <p:ph idx="1"/>
          </p:nvPr>
        </p:nvSpPr>
        <p:spPr/>
        <p:txBody>
          <a:bodyPr>
            <a:normAutofit lnSpcReduction="10000"/>
          </a:bodyPr>
          <a:lstStyle/>
          <a:p>
            <a:r>
              <a:rPr lang="en-US" dirty="0"/>
              <a:t>The Fair Work Commission has worked hard to produce information packs to assist businesses deal with matters before the Tribunal.</a:t>
            </a:r>
          </a:p>
          <a:p>
            <a:r>
              <a:rPr lang="en-US" dirty="0"/>
              <a:t>Some of the resources include:</a:t>
            </a:r>
          </a:p>
          <a:p>
            <a:pPr lvl="1"/>
            <a:r>
              <a:rPr lang="en-US" dirty="0"/>
              <a:t>Small Business Hub </a:t>
            </a:r>
            <a:r>
              <a:rPr lang="en-US" dirty="0">
                <a:hlinkClick r:id="rId2"/>
              </a:rPr>
              <a:t>https://www.fwc.gov.au/issues-we-help/small-business-hub</a:t>
            </a:r>
            <a:endParaRPr lang="en-US" dirty="0"/>
          </a:p>
          <a:p>
            <a:pPr lvl="2"/>
            <a:r>
              <a:rPr lang="en-US" dirty="0"/>
              <a:t>This page gives information on changes to requests for flexible working arrangements as well as the new Enterprise Bargaining laws</a:t>
            </a:r>
          </a:p>
          <a:p>
            <a:pPr lvl="1"/>
            <a:r>
              <a:rPr lang="en-US" dirty="0"/>
              <a:t>Casual Conversion Rules </a:t>
            </a:r>
            <a:r>
              <a:rPr lang="en-US" dirty="0">
                <a:hlinkClick r:id="rId3"/>
              </a:rPr>
              <a:t>https://www.fwc.gov.au/issues-we-help/casual-permanent-status</a:t>
            </a:r>
            <a:endParaRPr lang="en-US" dirty="0"/>
          </a:p>
          <a:p>
            <a:pPr lvl="1"/>
            <a:r>
              <a:rPr lang="en-US" dirty="0"/>
              <a:t>Workplace Bullying Disputes </a:t>
            </a:r>
            <a:r>
              <a:rPr lang="en-US" dirty="0">
                <a:hlinkClick r:id="rId4"/>
              </a:rPr>
              <a:t>https://www.fwc.gov.au/issues-we-help/bullying</a:t>
            </a:r>
            <a:endParaRPr lang="en-US" dirty="0"/>
          </a:p>
          <a:p>
            <a:pPr lvl="1"/>
            <a:r>
              <a:rPr lang="en-US" dirty="0"/>
              <a:t>Sexual Harassment </a:t>
            </a:r>
            <a:r>
              <a:rPr lang="en-US" dirty="0">
                <a:hlinkClick r:id="rId5"/>
              </a:rPr>
              <a:t>https://www.fwc.gov.au/issues-we-help/sexual-harassment</a:t>
            </a:r>
            <a:endParaRPr lang="en-US" dirty="0"/>
          </a:p>
          <a:p>
            <a:r>
              <a:rPr lang="en-US" dirty="0"/>
              <a:t>These pages are a good starting point to understanding how the system works and what you need to do, as employers, to respond to such complaints</a:t>
            </a:r>
            <a:endParaRPr lang="en-AU" dirty="0"/>
          </a:p>
        </p:txBody>
      </p:sp>
      <p:sp>
        <p:nvSpPr>
          <p:cNvPr id="4" name="Footer Placeholder 3">
            <a:extLst>
              <a:ext uri="{FF2B5EF4-FFF2-40B4-BE49-F238E27FC236}">
                <a16:creationId xmlns:a16="http://schemas.microsoft.com/office/drawing/2014/main" id="{C789DC53-2E79-D373-44EC-87D90186169D}"/>
              </a:ext>
            </a:extLst>
          </p:cNvPr>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Tree>
    <p:extLst>
      <p:ext uri="{BB962C8B-B14F-4D97-AF65-F5344CB8AC3E}">
        <p14:creationId xmlns:p14="http://schemas.microsoft.com/office/powerpoint/2010/main" val="814256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ipe(down)">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wipe(down)">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8774D-DA0F-DF47-5FB3-E738B5279BC5}"/>
              </a:ext>
            </a:extLst>
          </p:cNvPr>
          <p:cNvSpPr>
            <a:spLocks noGrp="1"/>
          </p:cNvSpPr>
          <p:nvPr>
            <p:ph type="title"/>
          </p:nvPr>
        </p:nvSpPr>
        <p:spPr/>
        <p:txBody>
          <a:bodyPr/>
          <a:lstStyle/>
          <a:p>
            <a:r>
              <a:rPr lang="en-US" dirty="0"/>
              <a:t>Aged Care – Pay Equity Application</a:t>
            </a:r>
            <a:endParaRPr lang="en-AU" dirty="0"/>
          </a:p>
        </p:txBody>
      </p:sp>
      <p:sp>
        <p:nvSpPr>
          <p:cNvPr id="3" name="Content Placeholder 2">
            <a:extLst>
              <a:ext uri="{FF2B5EF4-FFF2-40B4-BE49-F238E27FC236}">
                <a16:creationId xmlns:a16="http://schemas.microsoft.com/office/drawing/2014/main" id="{B7F2D671-A1BC-73EA-130D-37290268E3A1}"/>
              </a:ext>
            </a:extLst>
          </p:cNvPr>
          <p:cNvSpPr>
            <a:spLocks noGrp="1"/>
          </p:cNvSpPr>
          <p:nvPr>
            <p:ph idx="1"/>
          </p:nvPr>
        </p:nvSpPr>
        <p:spPr>
          <a:xfrm>
            <a:off x="677334" y="1420427"/>
            <a:ext cx="8596668" cy="4620935"/>
          </a:xfrm>
        </p:spPr>
        <p:txBody>
          <a:bodyPr/>
          <a:lstStyle/>
          <a:p>
            <a:r>
              <a:rPr lang="en-US" dirty="0"/>
              <a:t>The new classification structure in the SCHADS Award for Aged Care (In Home Care) Workers is as follows:</a:t>
            </a:r>
          </a:p>
          <a:p>
            <a:endParaRPr lang="en-US" dirty="0"/>
          </a:p>
          <a:p>
            <a:endParaRPr lang="en-AU" dirty="0"/>
          </a:p>
        </p:txBody>
      </p:sp>
      <p:sp>
        <p:nvSpPr>
          <p:cNvPr id="4" name="Footer Placeholder 3">
            <a:extLst>
              <a:ext uri="{FF2B5EF4-FFF2-40B4-BE49-F238E27FC236}">
                <a16:creationId xmlns:a16="http://schemas.microsoft.com/office/drawing/2014/main" id="{03AC09F5-EEFB-7148-71BF-23FC824AC349}"/>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rPr>
              <a:t>Your trusted partner, providing the safety net in the tough times and peace of mind at all times</a:t>
            </a: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graphicFrame>
        <p:nvGraphicFramePr>
          <p:cNvPr id="6" name="Table 5">
            <a:extLst>
              <a:ext uri="{FF2B5EF4-FFF2-40B4-BE49-F238E27FC236}">
                <a16:creationId xmlns:a16="http://schemas.microsoft.com/office/drawing/2014/main" id="{F3164BB1-676D-2C0E-F041-5187A6505B47}"/>
              </a:ext>
            </a:extLst>
          </p:cNvPr>
          <p:cNvGraphicFramePr>
            <a:graphicFrameLocks noGrp="1"/>
          </p:cNvGraphicFramePr>
          <p:nvPr/>
        </p:nvGraphicFramePr>
        <p:xfrm>
          <a:off x="2621833" y="2228295"/>
          <a:ext cx="4657856" cy="3813069"/>
        </p:xfrm>
        <a:graphic>
          <a:graphicData uri="http://schemas.openxmlformats.org/drawingml/2006/table">
            <a:tbl>
              <a:tblPr/>
              <a:tblGrid>
                <a:gridCol w="2387820">
                  <a:extLst>
                    <a:ext uri="{9D8B030D-6E8A-4147-A177-3AD203B41FA5}">
                      <a16:colId xmlns:a16="http://schemas.microsoft.com/office/drawing/2014/main" val="4144982487"/>
                    </a:ext>
                  </a:extLst>
                </a:gridCol>
                <a:gridCol w="738832">
                  <a:extLst>
                    <a:ext uri="{9D8B030D-6E8A-4147-A177-3AD203B41FA5}">
                      <a16:colId xmlns:a16="http://schemas.microsoft.com/office/drawing/2014/main" val="3772996789"/>
                    </a:ext>
                  </a:extLst>
                </a:gridCol>
                <a:gridCol w="803079">
                  <a:extLst>
                    <a:ext uri="{9D8B030D-6E8A-4147-A177-3AD203B41FA5}">
                      <a16:colId xmlns:a16="http://schemas.microsoft.com/office/drawing/2014/main" val="1264439836"/>
                    </a:ext>
                  </a:extLst>
                </a:gridCol>
                <a:gridCol w="728125">
                  <a:extLst>
                    <a:ext uri="{9D8B030D-6E8A-4147-A177-3AD203B41FA5}">
                      <a16:colId xmlns:a16="http://schemas.microsoft.com/office/drawing/2014/main" val="2367661239"/>
                    </a:ext>
                  </a:extLst>
                </a:gridCol>
              </a:tblGrid>
              <a:tr h="222671">
                <a:tc gridSpan="2">
                  <a:txBody>
                    <a:bodyPr/>
                    <a:lstStyle/>
                    <a:p>
                      <a:pPr algn="l" fontAlgn="b"/>
                      <a:r>
                        <a:rPr lang="en-US" sz="1100" b="1" i="0" u="none" strike="noStrike">
                          <a:solidFill>
                            <a:srgbClr val="000000"/>
                          </a:solidFill>
                          <a:effectLst/>
                          <a:latin typeface="Calibri" panose="020F0502020204030204" pitchFamily="34" charset="0"/>
                        </a:rPr>
                        <a:t>SCHADS Award - Aged Home Care Employees</a:t>
                      </a:r>
                    </a:p>
                  </a:txBody>
                  <a:tcPr marL="9525" marR="9525" marT="9525" marB="0" anchor="b">
                    <a:lnL>
                      <a:noFill/>
                    </a:lnL>
                    <a:lnR>
                      <a:noFill/>
                    </a:lnR>
                    <a:lnT>
                      <a:noFill/>
                    </a:lnT>
                    <a:lnB>
                      <a:noFill/>
                    </a:lnB>
                  </a:tcPr>
                </a:tc>
                <a:tc hMerge="1">
                  <a:txBody>
                    <a:bodyPr/>
                    <a:lstStyle/>
                    <a:p>
                      <a:endParaRPr lang="en-AU"/>
                    </a:p>
                  </a:txBody>
                  <a:tcPr/>
                </a:tc>
                <a:tc>
                  <a:txBody>
                    <a:bodyPr/>
                    <a:lstStyle/>
                    <a:p>
                      <a:pPr algn="l" fontAlgn="b"/>
                      <a:endParaRPr lang="en-AU"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AU"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995131546"/>
                  </a:ext>
                </a:extLst>
              </a:tr>
              <a:tr h="222671">
                <a:tc>
                  <a:txBody>
                    <a:bodyPr/>
                    <a:lstStyle/>
                    <a:p>
                      <a:pPr algn="l" fontAlgn="b"/>
                      <a:endParaRPr lang="en-AU"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AU"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AU"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AU"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952836126"/>
                  </a:ext>
                </a:extLst>
              </a:tr>
              <a:tr h="222671">
                <a:tc>
                  <a:txBody>
                    <a:bodyPr/>
                    <a:lstStyle/>
                    <a:p>
                      <a:pPr algn="l" fontAlgn="b"/>
                      <a:r>
                        <a:rPr lang="en-AU" sz="1100" b="0" i="0" u="none" strike="noStrike">
                          <a:solidFill>
                            <a:srgbClr val="000000"/>
                          </a:solidFill>
                          <a:effectLst/>
                          <a:latin typeface="Calibri" panose="020F0502020204030204" pitchFamily="34" charset="0"/>
                        </a:rPr>
                        <a:t>Classification level</a:t>
                      </a:r>
                    </a:p>
                  </a:txBody>
                  <a:tcPr marL="9525" marR="9525" marT="9525" marB="0" anchor="b">
                    <a:lnL>
                      <a:noFill/>
                    </a:lnL>
                    <a:lnR>
                      <a:noFill/>
                    </a:lnR>
                    <a:lnT>
                      <a:noFill/>
                    </a:lnT>
                    <a:lnB>
                      <a:noFill/>
                    </a:lnB>
                  </a:tcPr>
                </a:tc>
                <a:tc>
                  <a:txBody>
                    <a:bodyPr/>
                    <a:lstStyle/>
                    <a:p>
                      <a:pPr algn="r" fontAlgn="b"/>
                      <a:r>
                        <a:rPr lang="en-AU" sz="1100" b="0" i="0" u="none" strike="noStrike" dirty="0">
                          <a:solidFill>
                            <a:srgbClr val="000000"/>
                          </a:solidFill>
                          <a:effectLst/>
                          <a:latin typeface="Calibri" panose="020F0502020204030204" pitchFamily="34" charset="0"/>
                        </a:rPr>
                        <a:t>1/07/2022</a:t>
                      </a:r>
                    </a:p>
                  </a:txBody>
                  <a:tcPr marL="9525" marR="9525" marT="9525" marB="0" anchor="b">
                    <a:lnL>
                      <a:noFill/>
                    </a:lnL>
                    <a:lnR>
                      <a:noFill/>
                    </a:lnR>
                    <a:lnT>
                      <a:noFill/>
                    </a:lnT>
                    <a:lnB>
                      <a:noFill/>
                    </a:lnB>
                  </a:tcPr>
                </a:tc>
                <a:tc>
                  <a:txBody>
                    <a:bodyPr/>
                    <a:lstStyle/>
                    <a:p>
                      <a:pPr algn="r" fontAlgn="b"/>
                      <a:r>
                        <a:rPr lang="en-AU" sz="1100" b="0" i="0" u="none" strike="noStrike" dirty="0">
                          <a:solidFill>
                            <a:srgbClr val="000000"/>
                          </a:solidFill>
                          <a:effectLst/>
                          <a:latin typeface="Calibri" panose="020F0502020204030204" pitchFamily="34" charset="0"/>
                        </a:rPr>
                        <a:t>30/06/2023</a:t>
                      </a:r>
                    </a:p>
                  </a:txBody>
                  <a:tcPr marL="9525" marR="9525" marT="9525" marB="0" anchor="b">
                    <a:lnL>
                      <a:noFill/>
                    </a:lnL>
                    <a:lnR>
                      <a:noFill/>
                    </a:lnR>
                    <a:lnT>
                      <a:noFill/>
                    </a:lnT>
                    <a:lnB>
                      <a:noFill/>
                    </a:lnB>
                  </a:tcPr>
                </a:tc>
                <a:tc>
                  <a:txBody>
                    <a:bodyPr/>
                    <a:lstStyle/>
                    <a:p>
                      <a:pPr algn="r" fontAlgn="b"/>
                      <a:r>
                        <a:rPr lang="en-AU" sz="1100" b="0" i="0" u="none" strike="noStrike" dirty="0">
                          <a:solidFill>
                            <a:srgbClr val="000000"/>
                          </a:solidFill>
                          <a:effectLst/>
                          <a:latin typeface="Calibri" panose="020F0502020204030204" pitchFamily="34" charset="0"/>
                        </a:rPr>
                        <a:t>1/07/2023</a:t>
                      </a:r>
                    </a:p>
                  </a:txBody>
                  <a:tcPr marL="9525" marR="9525" marT="9525" marB="0" anchor="b">
                    <a:lnL>
                      <a:noFill/>
                    </a:lnL>
                    <a:lnR>
                      <a:noFill/>
                    </a:lnR>
                    <a:lnT>
                      <a:noFill/>
                    </a:lnT>
                    <a:lnB>
                      <a:noFill/>
                    </a:lnB>
                  </a:tcPr>
                </a:tc>
                <a:extLst>
                  <a:ext uri="{0D108BD9-81ED-4DB2-BD59-A6C34878D82A}">
                    <a16:rowId xmlns:a16="http://schemas.microsoft.com/office/drawing/2014/main" val="2306151095"/>
                  </a:ext>
                </a:extLst>
              </a:tr>
              <a:tr h="222671">
                <a:tc>
                  <a:txBody>
                    <a:bodyPr/>
                    <a:lstStyle/>
                    <a:p>
                      <a:pPr algn="l" fontAlgn="b"/>
                      <a:r>
                        <a:rPr lang="en-AU" sz="1100" b="0" i="0" u="none" strike="noStrike" dirty="0">
                          <a:solidFill>
                            <a:srgbClr val="000000"/>
                          </a:solidFill>
                          <a:effectLst/>
                          <a:latin typeface="Calibri" panose="020F0502020204030204" pitchFamily="34" charset="0"/>
                        </a:rPr>
                        <a:t>Home Care Level 1</a:t>
                      </a:r>
                    </a:p>
                  </a:txBody>
                  <a:tcPr marL="9525" marR="9525" marT="9525" marB="0" anchor="b">
                    <a:lnL>
                      <a:noFill/>
                    </a:lnL>
                    <a:lnR>
                      <a:noFill/>
                    </a:lnR>
                    <a:lnT>
                      <a:noFill/>
                    </a:lnT>
                    <a:lnB>
                      <a:noFill/>
                    </a:lnB>
                  </a:tcPr>
                </a:tc>
                <a:tc>
                  <a:txBody>
                    <a:bodyPr/>
                    <a:lstStyle/>
                    <a:p>
                      <a:pPr algn="l" fontAlgn="b"/>
                      <a:endParaRPr lang="en-AU"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AU"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AU"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091884970"/>
                  </a:ext>
                </a:extLst>
              </a:tr>
              <a:tr h="222671">
                <a:tc>
                  <a:txBody>
                    <a:bodyPr/>
                    <a:lstStyle/>
                    <a:p>
                      <a:pPr algn="l" fontAlgn="b"/>
                      <a:r>
                        <a:rPr lang="en-AU" sz="1100" b="0" i="0" u="none" strike="noStrike">
                          <a:solidFill>
                            <a:srgbClr val="000000"/>
                          </a:solidFill>
                          <a:effectLst/>
                          <a:latin typeface="Calibri" panose="020F0502020204030204" pitchFamily="34" charset="0"/>
                        </a:rPr>
                        <a:t>Pay Point 1</a:t>
                      </a:r>
                    </a:p>
                  </a:txBody>
                  <a:tcPr marL="9525" marR="9525" marT="9525" marB="0" anchor="b">
                    <a:lnL>
                      <a:noFill/>
                    </a:lnL>
                    <a:lnR>
                      <a:noFill/>
                    </a:lnR>
                    <a:lnT>
                      <a:noFill/>
                    </a:lnT>
                    <a:lnB>
                      <a:noFill/>
                    </a:lnB>
                  </a:tcPr>
                </a:tc>
                <a:tc>
                  <a:txBody>
                    <a:bodyPr/>
                    <a:lstStyle/>
                    <a:p>
                      <a:pPr algn="ctr" fontAlgn="b"/>
                      <a:r>
                        <a:rPr lang="en-AU" sz="1100" b="0" i="0" u="none" strike="noStrike">
                          <a:solidFill>
                            <a:srgbClr val="000000"/>
                          </a:solidFill>
                          <a:effectLst/>
                          <a:latin typeface="Calibri" panose="020F0502020204030204" pitchFamily="34" charset="0"/>
                        </a:rPr>
                        <a:t>$871.60</a:t>
                      </a:r>
                    </a:p>
                  </a:txBody>
                  <a:tcPr marL="9525" marR="9525" marT="9525" marB="0" anchor="b">
                    <a:lnL>
                      <a:noFill/>
                    </a:lnL>
                    <a:lnR>
                      <a:noFill/>
                    </a:lnR>
                    <a:lnT>
                      <a:noFill/>
                    </a:lnT>
                    <a:lnB>
                      <a:noFill/>
                    </a:lnB>
                  </a:tcPr>
                </a:tc>
                <a:tc>
                  <a:txBody>
                    <a:bodyPr/>
                    <a:lstStyle/>
                    <a:p>
                      <a:pPr algn="ctr" fontAlgn="b"/>
                      <a:r>
                        <a:rPr lang="en-AU" sz="1100" b="0" i="0" u="none" strike="noStrike">
                          <a:solidFill>
                            <a:srgbClr val="000000"/>
                          </a:solidFill>
                          <a:effectLst/>
                          <a:latin typeface="Calibri" panose="020F0502020204030204" pitchFamily="34" charset="0"/>
                        </a:rPr>
                        <a:t>$1,002.30</a:t>
                      </a:r>
                    </a:p>
                  </a:txBody>
                  <a:tcPr marL="9525" marR="9525" marT="9525" marB="0" anchor="b">
                    <a:lnL>
                      <a:noFill/>
                    </a:lnL>
                    <a:lnR>
                      <a:noFill/>
                    </a:lnR>
                    <a:lnT>
                      <a:noFill/>
                    </a:lnT>
                    <a:lnB>
                      <a:noFill/>
                    </a:lnB>
                  </a:tcPr>
                </a:tc>
                <a:tc>
                  <a:txBody>
                    <a:bodyPr/>
                    <a:lstStyle/>
                    <a:p>
                      <a:pPr algn="ctr" fontAlgn="b"/>
                      <a:r>
                        <a:rPr lang="en-AU" sz="1100" b="0" i="0" u="none" strike="noStrike">
                          <a:solidFill>
                            <a:srgbClr val="000000"/>
                          </a:solidFill>
                          <a:effectLst/>
                          <a:latin typeface="Calibri" panose="020F0502020204030204" pitchFamily="34" charset="0"/>
                        </a:rPr>
                        <a:t>$1,059.90</a:t>
                      </a:r>
                    </a:p>
                  </a:txBody>
                  <a:tcPr marL="9525" marR="9525" marT="9525" marB="0" anchor="b">
                    <a:lnL>
                      <a:noFill/>
                    </a:lnL>
                    <a:lnR>
                      <a:noFill/>
                    </a:lnR>
                    <a:lnT>
                      <a:noFill/>
                    </a:lnT>
                    <a:lnB>
                      <a:noFill/>
                    </a:lnB>
                  </a:tcPr>
                </a:tc>
                <a:extLst>
                  <a:ext uri="{0D108BD9-81ED-4DB2-BD59-A6C34878D82A}">
                    <a16:rowId xmlns:a16="http://schemas.microsoft.com/office/drawing/2014/main" val="1285482526"/>
                  </a:ext>
                </a:extLst>
              </a:tr>
              <a:tr h="250333">
                <a:tc>
                  <a:txBody>
                    <a:bodyPr/>
                    <a:lstStyle/>
                    <a:p>
                      <a:pPr algn="l" fontAlgn="b"/>
                      <a:r>
                        <a:rPr lang="en-AU" sz="1100" b="0" i="0" u="none" strike="noStrike">
                          <a:solidFill>
                            <a:srgbClr val="000000"/>
                          </a:solidFill>
                          <a:effectLst/>
                          <a:latin typeface="Calibri" panose="020F0502020204030204" pitchFamily="34" charset="0"/>
                        </a:rPr>
                        <a:t>Home Care Level 2</a:t>
                      </a:r>
                    </a:p>
                  </a:txBody>
                  <a:tcPr marL="9525" marR="9525" marT="9525" marB="0" anchor="b">
                    <a:lnL>
                      <a:noFill/>
                    </a:lnL>
                    <a:lnR>
                      <a:noFill/>
                    </a:lnR>
                    <a:lnT>
                      <a:noFill/>
                    </a:lnT>
                    <a:lnB>
                      <a:noFill/>
                    </a:lnB>
                  </a:tcPr>
                </a:tc>
                <a:tc>
                  <a:txBody>
                    <a:bodyPr/>
                    <a:lstStyle/>
                    <a:p>
                      <a:pPr algn="ctr" fontAlgn="b"/>
                      <a:endParaRPr lang="en-AU"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n-AU"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n-AU"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837965526"/>
                  </a:ext>
                </a:extLst>
              </a:tr>
              <a:tr h="222671">
                <a:tc>
                  <a:txBody>
                    <a:bodyPr/>
                    <a:lstStyle/>
                    <a:p>
                      <a:pPr algn="l" fontAlgn="b"/>
                      <a:r>
                        <a:rPr lang="en-AU" sz="1100" b="0" i="0" u="none" strike="noStrike">
                          <a:solidFill>
                            <a:srgbClr val="000000"/>
                          </a:solidFill>
                          <a:effectLst/>
                          <a:latin typeface="Calibri" panose="020F0502020204030204" pitchFamily="34" charset="0"/>
                        </a:rPr>
                        <a:t>Pay Point 1</a:t>
                      </a:r>
                    </a:p>
                  </a:txBody>
                  <a:tcPr marL="9525" marR="9525" marT="9525" marB="0" anchor="b">
                    <a:lnL>
                      <a:noFill/>
                    </a:lnL>
                    <a:lnR>
                      <a:noFill/>
                    </a:lnR>
                    <a:lnT>
                      <a:noFill/>
                    </a:lnT>
                    <a:lnB>
                      <a:noFill/>
                    </a:lnB>
                  </a:tcPr>
                </a:tc>
                <a:tc>
                  <a:txBody>
                    <a:bodyPr/>
                    <a:lstStyle/>
                    <a:p>
                      <a:pPr algn="ctr" fontAlgn="b"/>
                      <a:r>
                        <a:rPr lang="en-AU" sz="1100" b="0" i="0" u="none" strike="noStrike">
                          <a:solidFill>
                            <a:srgbClr val="000000"/>
                          </a:solidFill>
                          <a:effectLst/>
                          <a:latin typeface="Calibri" panose="020F0502020204030204" pitchFamily="34" charset="0"/>
                        </a:rPr>
                        <a:t>$921.90</a:t>
                      </a:r>
                    </a:p>
                  </a:txBody>
                  <a:tcPr marL="9525" marR="9525" marT="9525" marB="0" anchor="b">
                    <a:lnL>
                      <a:noFill/>
                    </a:lnL>
                    <a:lnR>
                      <a:noFill/>
                    </a:lnR>
                    <a:lnT>
                      <a:noFill/>
                    </a:lnT>
                    <a:lnB>
                      <a:noFill/>
                    </a:lnB>
                  </a:tcPr>
                </a:tc>
                <a:tc>
                  <a:txBody>
                    <a:bodyPr/>
                    <a:lstStyle/>
                    <a:p>
                      <a:pPr algn="ctr" fontAlgn="b"/>
                      <a:r>
                        <a:rPr lang="en-AU" sz="1100" b="0" i="0" u="none" strike="noStrike">
                          <a:solidFill>
                            <a:srgbClr val="000000"/>
                          </a:solidFill>
                          <a:effectLst/>
                          <a:latin typeface="Calibri" panose="020F0502020204030204" pitchFamily="34" charset="0"/>
                        </a:rPr>
                        <a:t>$1,060.20</a:t>
                      </a:r>
                    </a:p>
                  </a:txBody>
                  <a:tcPr marL="9525" marR="9525" marT="9525" marB="0" anchor="b">
                    <a:lnL>
                      <a:noFill/>
                    </a:lnL>
                    <a:lnR>
                      <a:noFill/>
                    </a:lnR>
                    <a:lnT>
                      <a:noFill/>
                    </a:lnT>
                    <a:lnB>
                      <a:noFill/>
                    </a:lnB>
                  </a:tcPr>
                </a:tc>
                <a:tc>
                  <a:txBody>
                    <a:bodyPr/>
                    <a:lstStyle/>
                    <a:p>
                      <a:pPr algn="ctr" fontAlgn="b"/>
                      <a:r>
                        <a:rPr lang="en-AU" sz="1100" b="0" i="0" u="none" strike="noStrike">
                          <a:solidFill>
                            <a:srgbClr val="000000"/>
                          </a:solidFill>
                          <a:effectLst/>
                          <a:latin typeface="Calibri" panose="020F0502020204030204" pitchFamily="34" charset="0"/>
                        </a:rPr>
                        <a:t>$1,121.20</a:t>
                      </a:r>
                    </a:p>
                  </a:txBody>
                  <a:tcPr marL="9525" marR="9525" marT="9525" marB="0" anchor="b">
                    <a:lnL>
                      <a:noFill/>
                    </a:lnL>
                    <a:lnR>
                      <a:noFill/>
                    </a:lnR>
                    <a:lnT>
                      <a:noFill/>
                    </a:lnT>
                    <a:lnB>
                      <a:noFill/>
                    </a:lnB>
                  </a:tcPr>
                </a:tc>
                <a:extLst>
                  <a:ext uri="{0D108BD9-81ED-4DB2-BD59-A6C34878D82A}">
                    <a16:rowId xmlns:a16="http://schemas.microsoft.com/office/drawing/2014/main" val="3048090756"/>
                  </a:ext>
                </a:extLst>
              </a:tr>
              <a:tr h="222671">
                <a:tc>
                  <a:txBody>
                    <a:bodyPr/>
                    <a:lstStyle/>
                    <a:p>
                      <a:pPr algn="l" fontAlgn="b"/>
                      <a:r>
                        <a:rPr lang="en-AU" sz="1100" b="0" i="0" u="none" strike="noStrike">
                          <a:solidFill>
                            <a:srgbClr val="000000"/>
                          </a:solidFill>
                          <a:effectLst/>
                          <a:latin typeface="Calibri" panose="020F0502020204030204" pitchFamily="34" charset="0"/>
                        </a:rPr>
                        <a:t>Pay Point 2</a:t>
                      </a:r>
                    </a:p>
                  </a:txBody>
                  <a:tcPr marL="9525" marR="9525" marT="9525" marB="0" anchor="b">
                    <a:lnL>
                      <a:noFill/>
                    </a:lnL>
                    <a:lnR>
                      <a:noFill/>
                    </a:lnR>
                    <a:lnT>
                      <a:noFill/>
                    </a:lnT>
                    <a:lnB>
                      <a:noFill/>
                    </a:lnB>
                  </a:tcPr>
                </a:tc>
                <a:tc>
                  <a:txBody>
                    <a:bodyPr/>
                    <a:lstStyle/>
                    <a:p>
                      <a:pPr algn="ctr" fontAlgn="b"/>
                      <a:r>
                        <a:rPr lang="en-AU" sz="1100" b="0" i="0" u="none" strike="noStrike">
                          <a:solidFill>
                            <a:srgbClr val="000000"/>
                          </a:solidFill>
                          <a:effectLst/>
                          <a:latin typeface="Calibri" panose="020F0502020204030204" pitchFamily="34" charset="0"/>
                        </a:rPr>
                        <a:t>$928.20</a:t>
                      </a:r>
                    </a:p>
                  </a:txBody>
                  <a:tcPr marL="9525" marR="9525" marT="9525" marB="0" anchor="b">
                    <a:lnL>
                      <a:noFill/>
                    </a:lnL>
                    <a:lnR>
                      <a:noFill/>
                    </a:lnR>
                    <a:lnT>
                      <a:noFill/>
                    </a:lnT>
                    <a:lnB>
                      <a:noFill/>
                    </a:lnB>
                  </a:tcPr>
                </a:tc>
                <a:tc>
                  <a:txBody>
                    <a:bodyPr/>
                    <a:lstStyle/>
                    <a:p>
                      <a:pPr algn="ctr" fontAlgn="b"/>
                      <a:r>
                        <a:rPr lang="en-AU" sz="1100" b="0" i="0" u="none" strike="noStrike">
                          <a:solidFill>
                            <a:srgbClr val="000000"/>
                          </a:solidFill>
                          <a:effectLst/>
                          <a:latin typeface="Calibri" panose="020F0502020204030204" pitchFamily="34" charset="0"/>
                        </a:rPr>
                        <a:t>$1,067.40</a:t>
                      </a:r>
                    </a:p>
                  </a:txBody>
                  <a:tcPr marL="9525" marR="9525" marT="9525" marB="0" anchor="b">
                    <a:lnL>
                      <a:noFill/>
                    </a:lnL>
                    <a:lnR>
                      <a:noFill/>
                    </a:lnR>
                    <a:lnT>
                      <a:noFill/>
                    </a:lnT>
                    <a:lnB>
                      <a:noFill/>
                    </a:lnB>
                  </a:tcPr>
                </a:tc>
                <a:tc>
                  <a:txBody>
                    <a:bodyPr/>
                    <a:lstStyle/>
                    <a:p>
                      <a:pPr algn="ctr" fontAlgn="b"/>
                      <a:r>
                        <a:rPr lang="en-AU" sz="1100" b="0" i="0" u="none" strike="noStrike">
                          <a:solidFill>
                            <a:srgbClr val="000000"/>
                          </a:solidFill>
                          <a:effectLst/>
                          <a:latin typeface="Calibri" panose="020F0502020204030204" pitchFamily="34" charset="0"/>
                        </a:rPr>
                        <a:t>$1,128.80</a:t>
                      </a:r>
                    </a:p>
                  </a:txBody>
                  <a:tcPr marL="9525" marR="9525" marT="9525" marB="0" anchor="b">
                    <a:lnL>
                      <a:noFill/>
                    </a:lnL>
                    <a:lnR>
                      <a:noFill/>
                    </a:lnR>
                    <a:lnT>
                      <a:noFill/>
                    </a:lnT>
                    <a:lnB>
                      <a:noFill/>
                    </a:lnB>
                  </a:tcPr>
                </a:tc>
                <a:extLst>
                  <a:ext uri="{0D108BD9-81ED-4DB2-BD59-A6C34878D82A}">
                    <a16:rowId xmlns:a16="http://schemas.microsoft.com/office/drawing/2014/main" val="4156404024"/>
                  </a:ext>
                </a:extLst>
              </a:tr>
              <a:tr h="222671">
                <a:tc>
                  <a:txBody>
                    <a:bodyPr/>
                    <a:lstStyle/>
                    <a:p>
                      <a:pPr algn="l" fontAlgn="b"/>
                      <a:r>
                        <a:rPr lang="en-US" sz="1100" b="0" i="0" u="none" strike="noStrike">
                          <a:solidFill>
                            <a:srgbClr val="000000"/>
                          </a:solidFill>
                          <a:effectLst/>
                          <a:latin typeface="Calibri" panose="020F0502020204030204" pitchFamily="34" charset="0"/>
                        </a:rPr>
                        <a:t>Home Care Level 3 (Cert III)</a:t>
                      </a:r>
                    </a:p>
                  </a:txBody>
                  <a:tcPr marL="9525" marR="9525" marT="9525" marB="0" anchor="b">
                    <a:lnL>
                      <a:noFill/>
                    </a:lnL>
                    <a:lnR>
                      <a:noFill/>
                    </a:lnR>
                    <a:lnT>
                      <a:noFill/>
                    </a:lnT>
                    <a:lnB>
                      <a:noFill/>
                    </a:lnB>
                  </a:tcPr>
                </a:tc>
                <a:tc>
                  <a:txBody>
                    <a:bodyPr/>
                    <a:lstStyle/>
                    <a:p>
                      <a:pPr algn="ctr" fontAlgn="b"/>
                      <a:endParaRPr lang="en-AU"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n-AU"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n-AU"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970421667"/>
                  </a:ext>
                </a:extLst>
              </a:tr>
              <a:tr h="222671">
                <a:tc>
                  <a:txBody>
                    <a:bodyPr/>
                    <a:lstStyle/>
                    <a:p>
                      <a:pPr algn="l" fontAlgn="b"/>
                      <a:r>
                        <a:rPr lang="en-AU" sz="1100" b="0" i="0" u="none" strike="noStrike">
                          <a:solidFill>
                            <a:srgbClr val="000000"/>
                          </a:solidFill>
                          <a:effectLst/>
                          <a:latin typeface="Calibri" panose="020F0502020204030204" pitchFamily="34" charset="0"/>
                        </a:rPr>
                        <a:t>Pay Point 1</a:t>
                      </a:r>
                    </a:p>
                  </a:txBody>
                  <a:tcPr marL="9525" marR="9525" marT="9525" marB="0" anchor="b">
                    <a:lnL>
                      <a:noFill/>
                    </a:lnL>
                    <a:lnR>
                      <a:noFill/>
                    </a:lnR>
                    <a:lnT>
                      <a:noFill/>
                    </a:lnT>
                    <a:lnB>
                      <a:noFill/>
                    </a:lnB>
                  </a:tcPr>
                </a:tc>
                <a:tc>
                  <a:txBody>
                    <a:bodyPr/>
                    <a:lstStyle/>
                    <a:p>
                      <a:pPr algn="ctr" fontAlgn="b"/>
                      <a:r>
                        <a:rPr lang="en-AU" sz="1100" b="0" i="0" u="none" strike="noStrike">
                          <a:solidFill>
                            <a:srgbClr val="000000"/>
                          </a:solidFill>
                          <a:effectLst/>
                          <a:latin typeface="Calibri" panose="020F0502020204030204" pitchFamily="34" charset="0"/>
                        </a:rPr>
                        <a:t>$940.90</a:t>
                      </a:r>
                    </a:p>
                  </a:txBody>
                  <a:tcPr marL="9525" marR="9525" marT="9525" marB="0" anchor="b">
                    <a:lnL>
                      <a:noFill/>
                    </a:lnL>
                    <a:lnR>
                      <a:noFill/>
                    </a:lnR>
                    <a:lnT>
                      <a:noFill/>
                    </a:lnT>
                    <a:lnB>
                      <a:noFill/>
                    </a:lnB>
                  </a:tcPr>
                </a:tc>
                <a:tc>
                  <a:txBody>
                    <a:bodyPr/>
                    <a:lstStyle/>
                    <a:p>
                      <a:pPr algn="ctr" fontAlgn="b"/>
                      <a:r>
                        <a:rPr lang="en-AU" sz="1100" b="0" i="0" u="none" strike="noStrike">
                          <a:solidFill>
                            <a:srgbClr val="000000"/>
                          </a:solidFill>
                          <a:effectLst/>
                          <a:latin typeface="Calibri" panose="020F0502020204030204" pitchFamily="34" charset="0"/>
                        </a:rPr>
                        <a:t>$1,082.00</a:t>
                      </a:r>
                    </a:p>
                  </a:txBody>
                  <a:tcPr marL="9525" marR="9525" marT="9525" marB="0" anchor="b">
                    <a:lnL>
                      <a:noFill/>
                    </a:lnL>
                    <a:lnR>
                      <a:noFill/>
                    </a:lnR>
                    <a:lnT>
                      <a:noFill/>
                    </a:lnT>
                    <a:lnB>
                      <a:noFill/>
                    </a:lnB>
                  </a:tcPr>
                </a:tc>
                <a:tc>
                  <a:txBody>
                    <a:bodyPr/>
                    <a:lstStyle/>
                    <a:p>
                      <a:pPr algn="ctr" fontAlgn="b"/>
                      <a:r>
                        <a:rPr lang="en-AU" sz="1100" b="0" i="0" u="none" strike="noStrike">
                          <a:solidFill>
                            <a:srgbClr val="000000"/>
                          </a:solidFill>
                          <a:effectLst/>
                          <a:latin typeface="Calibri" panose="020F0502020204030204" pitchFamily="34" charset="0"/>
                        </a:rPr>
                        <a:t>$1,144.20</a:t>
                      </a:r>
                    </a:p>
                  </a:txBody>
                  <a:tcPr marL="9525" marR="9525" marT="9525" marB="0" anchor="b">
                    <a:lnL>
                      <a:noFill/>
                    </a:lnL>
                    <a:lnR>
                      <a:noFill/>
                    </a:lnR>
                    <a:lnT>
                      <a:noFill/>
                    </a:lnT>
                    <a:lnB>
                      <a:noFill/>
                    </a:lnB>
                  </a:tcPr>
                </a:tc>
                <a:extLst>
                  <a:ext uri="{0D108BD9-81ED-4DB2-BD59-A6C34878D82A}">
                    <a16:rowId xmlns:a16="http://schemas.microsoft.com/office/drawing/2014/main" val="2873413249"/>
                  </a:ext>
                </a:extLst>
              </a:tr>
              <a:tr h="222671">
                <a:tc>
                  <a:txBody>
                    <a:bodyPr/>
                    <a:lstStyle/>
                    <a:p>
                      <a:pPr algn="l" fontAlgn="b"/>
                      <a:r>
                        <a:rPr lang="en-AU" sz="1100" b="0" i="0" u="none" strike="noStrike">
                          <a:solidFill>
                            <a:srgbClr val="000000"/>
                          </a:solidFill>
                          <a:effectLst/>
                          <a:latin typeface="Calibri" panose="020F0502020204030204" pitchFamily="34" charset="0"/>
                        </a:rPr>
                        <a:t>Pay Point 2</a:t>
                      </a:r>
                    </a:p>
                  </a:txBody>
                  <a:tcPr marL="9525" marR="9525" marT="9525" marB="0" anchor="b">
                    <a:lnL>
                      <a:noFill/>
                    </a:lnL>
                    <a:lnR>
                      <a:noFill/>
                    </a:lnR>
                    <a:lnT>
                      <a:noFill/>
                    </a:lnT>
                    <a:lnB>
                      <a:noFill/>
                    </a:lnB>
                  </a:tcPr>
                </a:tc>
                <a:tc>
                  <a:txBody>
                    <a:bodyPr/>
                    <a:lstStyle/>
                    <a:p>
                      <a:pPr algn="ctr" fontAlgn="b"/>
                      <a:r>
                        <a:rPr lang="en-AU" sz="1100" b="0" i="0" u="none" strike="noStrike">
                          <a:solidFill>
                            <a:srgbClr val="000000"/>
                          </a:solidFill>
                          <a:effectLst/>
                          <a:latin typeface="Calibri" panose="020F0502020204030204" pitchFamily="34" charset="0"/>
                        </a:rPr>
                        <a:t>$969.90</a:t>
                      </a:r>
                    </a:p>
                  </a:txBody>
                  <a:tcPr marL="9525" marR="9525" marT="9525" marB="0" anchor="b">
                    <a:lnL>
                      <a:noFill/>
                    </a:lnL>
                    <a:lnR>
                      <a:noFill/>
                    </a:lnR>
                    <a:lnT>
                      <a:noFill/>
                    </a:lnT>
                    <a:lnB>
                      <a:noFill/>
                    </a:lnB>
                  </a:tcPr>
                </a:tc>
                <a:tc>
                  <a:txBody>
                    <a:bodyPr/>
                    <a:lstStyle/>
                    <a:p>
                      <a:pPr algn="ctr" fontAlgn="b"/>
                      <a:r>
                        <a:rPr lang="en-AU" sz="1100" b="0" i="0" u="none" strike="noStrike">
                          <a:solidFill>
                            <a:srgbClr val="000000"/>
                          </a:solidFill>
                          <a:effectLst/>
                          <a:latin typeface="Calibri" panose="020F0502020204030204" pitchFamily="34" charset="0"/>
                        </a:rPr>
                        <a:t>$1,115.40</a:t>
                      </a:r>
                    </a:p>
                  </a:txBody>
                  <a:tcPr marL="9525" marR="9525" marT="9525" marB="0" anchor="b">
                    <a:lnL>
                      <a:noFill/>
                    </a:lnL>
                    <a:lnR>
                      <a:noFill/>
                    </a:lnR>
                    <a:lnT>
                      <a:noFill/>
                    </a:lnT>
                    <a:lnB>
                      <a:noFill/>
                    </a:lnB>
                  </a:tcPr>
                </a:tc>
                <a:tc>
                  <a:txBody>
                    <a:bodyPr/>
                    <a:lstStyle/>
                    <a:p>
                      <a:pPr algn="ctr" fontAlgn="b"/>
                      <a:r>
                        <a:rPr lang="en-AU" sz="1100" b="0" i="0" u="none" strike="noStrike">
                          <a:solidFill>
                            <a:srgbClr val="000000"/>
                          </a:solidFill>
                          <a:effectLst/>
                          <a:latin typeface="Calibri" panose="020F0502020204030204" pitchFamily="34" charset="0"/>
                        </a:rPr>
                        <a:t>$1,179.50</a:t>
                      </a:r>
                    </a:p>
                  </a:txBody>
                  <a:tcPr marL="9525" marR="9525" marT="9525" marB="0" anchor="b">
                    <a:lnL>
                      <a:noFill/>
                    </a:lnL>
                    <a:lnR>
                      <a:noFill/>
                    </a:lnR>
                    <a:lnT>
                      <a:noFill/>
                    </a:lnT>
                    <a:lnB>
                      <a:noFill/>
                    </a:lnB>
                  </a:tcPr>
                </a:tc>
                <a:extLst>
                  <a:ext uri="{0D108BD9-81ED-4DB2-BD59-A6C34878D82A}">
                    <a16:rowId xmlns:a16="http://schemas.microsoft.com/office/drawing/2014/main" val="525655910"/>
                  </a:ext>
                </a:extLst>
              </a:tr>
              <a:tr h="222671">
                <a:tc>
                  <a:txBody>
                    <a:bodyPr/>
                    <a:lstStyle/>
                    <a:p>
                      <a:pPr algn="l" fontAlgn="b"/>
                      <a:r>
                        <a:rPr lang="en-AU" sz="1100" b="0" i="0" u="none" strike="noStrike">
                          <a:solidFill>
                            <a:srgbClr val="000000"/>
                          </a:solidFill>
                          <a:effectLst/>
                          <a:latin typeface="Calibri" panose="020F0502020204030204" pitchFamily="34" charset="0"/>
                        </a:rPr>
                        <a:t>Home Care Level 4</a:t>
                      </a:r>
                    </a:p>
                  </a:txBody>
                  <a:tcPr marL="9525" marR="9525" marT="9525" marB="0" anchor="b">
                    <a:lnL>
                      <a:noFill/>
                    </a:lnL>
                    <a:lnR>
                      <a:noFill/>
                    </a:lnR>
                    <a:lnT>
                      <a:noFill/>
                    </a:lnT>
                    <a:lnB>
                      <a:noFill/>
                    </a:lnB>
                  </a:tcPr>
                </a:tc>
                <a:tc>
                  <a:txBody>
                    <a:bodyPr/>
                    <a:lstStyle/>
                    <a:p>
                      <a:pPr algn="ctr" fontAlgn="b"/>
                      <a:endParaRPr lang="en-AU"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n-AU"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n-AU"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862340036"/>
                  </a:ext>
                </a:extLst>
              </a:tr>
              <a:tr h="222671">
                <a:tc>
                  <a:txBody>
                    <a:bodyPr/>
                    <a:lstStyle/>
                    <a:p>
                      <a:pPr algn="l" fontAlgn="b"/>
                      <a:r>
                        <a:rPr lang="en-AU" sz="1100" b="0" i="0" u="none" strike="noStrike">
                          <a:solidFill>
                            <a:srgbClr val="000000"/>
                          </a:solidFill>
                          <a:effectLst/>
                          <a:latin typeface="Calibri" panose="020F0502020204030204" pitchFamily="34" charset="0"/>
                        </a:rPr>
                        <a:t>Pay Point 1</a:t>
                      </a:r>
                    </a:p>
                  </a:txBody>
                  <a:tcPr marL="9525" marR="9525" marT="9525" marB="0" anchor="b">
                    <a:lnL>
                      <a:noFill/>
                    </a:lnL>
                    <a:lnR>
                      <a:noFill/>
                    </a:lnR>
                    <a:lnT>
                      <a:noFill/>
                    </a:lnT>
                    <a:lnB>
                      <a:noFill/>
                    </a:lnB>
                  </a:tcPr>
                </a:tc>
                <a:tc>
                  <a:txBody>
                    <a:bodyPr/>
                    <a:lstStyle/>
                    <a:p>
                      <a:pPr algn="ctr" fontAlgn="b"/>
                      <a:r>
                        <a:rPr lang="en-AU" sz="1100" b="0" i="0" u="none" strike="noStrike">
                          <a:solidFill>
                            <a:srgbClr val="000000"/>
                          </a:solidFill>
                          <a:effectLst/>
                          <a:latin typeface="Calibri" panose="020F0502020204030204" pitchFamily="34" charset="0"/>
                        </a:rPr>
                        <a:t>$1,026.50</a:t>
                      </a:r>
                    </a:p>
                  </a:txBody>
                  <a:tcPr marL="9525" marR="9525" marT="9525" marB="0" anchor="b">
                    <a:lnL>
                      <a:noFill/>
                    </a:lnL>
                    <a:lnR>
                      <a:noFill/>
                    </a:lnR>
                    <a:lnT>
                      <a:noFill/>
                    </a:lnT>
                    <a:lnB>
                      <a:noFill/>
                    </a:lnB>
                  </a:tcPr>
                </a:tc>
                <a:tc>
                  <a:txBody>
                    <a:bodyPr/>
                    <a:lstStyle/>
                    <a:p>
                      <a:pPr algn="ctr" fontAlgn="b"/>
                      <a:r>
                        <a:rPr lang="en-AU" sz="1100" b="0" i="0" u="none" strike="noStrike">
                          <a:solidFill>
                            <a:srgbClr val="000000"/>
                          </a:solidFill>
                          <a:effectLst/>
                          <a:latin typeface="Calibri" panose="020F0502020204030204" pitchFamily="34" charset="0"/>
                        </a:rPr>
                        <a:t>$1,180.50</a:t>
                      </a:r>
                    </a:p>
                  </a:txBody>
                  <a:tcPr marL="9525" marR="9525" marT="9525" marB="0" anchor="b">
                    <a:lnL>
                      <a:noFill/>
                    </a:lnL>
                    <a:lnR>
                      <a:noFill/>
                    </a:lnR>
                    <a:lnT>
                      <a:noFill/>
                    </a:lnT>
                    <a:lnB>
                      <a:noFill/>
                    </a:lnB>
                  </a:tcPr>
                </a:tc>
                <a:tc>
                  <a:txBody>
                    <a:bodyPr/>
                    <a:lstStyle/>
                    <a:p>
                      <a:pPr algn="ctr" fontAlgn="b"/>
                      <a:r>
                        <a:rPr lang="en-AU" sz="1100" b="0" i="0" u="none" strike="noStrike">
                          <a:solidFill>
                            <a:srgbClr val="000000"/>
                          </a:solidFill>
                          <a:effectLst/>
                          <a:latin typeface="Calibri" panose="020F0502020204030204" pitchFamily="34" charset="0"/>
                        </a:rPr>
                        <a:t>$1,248.40</a:t>
                      </a:r>
                    </a:p>
                  </a:txBody>
                  <a:tcPr marL="9525" marR="9525" marT="9525" marB="0" anchor="b">
                    <a:lnL>
                      <a:noFill/>
                    </a:lnL>
                    <a:lnR>
                      <a:noFill/>
                    </a:lnR>
                    <a:lnT>
                      <a:noFill/>
                    </a:lnT>
                    <a:lnB>
                      <a:noFill/>
                    </a:lnB>
                  </a:tcPr>
                </a:tc>
                <a:extLst>
                  <a:ext uri="{0D108BD9-81ED-4DB2-BD59-A6C34878D82A}">
                    <a16:rowId xmlns:a16="http://schemas.microsoft.com/office/drawing/2014/main" val="4278448337"/>
                  </a:ext>
                </a:extLst>
              </a:tr>
              <a:tr h="222671">
                <a:tc>
                  <a:txBody>
                    <a:bodyPr/>
                    <a:lstStyle/>
                    <a:p>
                      <a:pPr algn="l" fontAlgn="b"/>
                      <a:r>
                        <a:rPr lang="en-AU" sz="1100" b="0" i="0" u="none" strike="noStrike">
                          <a:solidFill>
                            <a:srgbClr val="000000"/>
                          </a:solidFill>
                          <a:effectLst/>
                          <a:latin typeface="Calibri" panose="020F0502020204030204" pitchFamily="34" charset="0"/>
                        </a:rPr>
                        <a:t>Pay Point 2</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$1,047.00</a:t>
                      </a:r>
                    </a:p>
                  </a:txBody>
                  <a:tcPr marL="9525" marR="9525" marT="9525" marB="0" anchor="b">
                    <a:lnL>
                      <a:noFill/>
                    </a:lnL>
                    <a:lnR>
                      <a:noFill/>
                    </a:lnR>
                    <a:lnT>
                      <a:noFill/>
                    </a:lnT>
                    <a:lnB>
                      <a:noFill/>
                    </a:lnB>
                  </a:tcPr>
                </a:tc>
                <a:tc>
                  <a:txBody>
                    <a:bodyPr/>
                    <a:lstStyle/>
                    <a:p>
                      <a:pPr algn="ctr" fontAlgn="b"/>
                      <a:r>
                        <a:rPr lang="en-AU" sz="1100" b="0" i="0" u="none" strike="noStrike">
                          <a:solidFill>
                            <a:srgbClr val="000000"/>
                          </a:solidFill>
                          <a:effectLst/>
                          <a:latin typeface="Calibri" panose="020F0502020204030204" pitchFamily="34" charset="0"/>
                        </a:rPr>
                        <a:t>$1,204.10</a:t>
                      </a:r>
                    </a:p>
                  </a:txBody>
                  <a:tcPr marL="9525" marR="9525" marT="9525" marB="0" anchor="b">
                    <a:lnL>
                      <a:noFill/>
                    </a:lnL>
                    <a:lnR>
                      <a:noFill/>
                    </a:lnR>
                    <a:lnT>
                      <a:noFill/>
                    </a:lnT>
                    <a:lnB>
                      <a:noFill/>
                    </a:lnB>
                  </a:tcPr>
                </a:tc>
                <a:tc>
                  <a:txBody>
                    <a:bodyPr/>
                    <a:lstStyle/>
                    <a:p>
                      <a:pPr algn="ctr" fontAlgn="b"/>
                      <a:r>
                        <a:rPr lang="en-AU" sz="1100" b="0" i="0" u="none" strike="noStrike">
                          <a:solidFill>
                            <a:srgbClr val="000000"/>
                          </a:solidFill>
                          <a:effectLst/>
                          <a:latin typeface="Calibri" panose="020F0502020204030204" pitchFamily="34" charset="0"/>
                        </a:rPr>
                        <a:t>$1,273.30</a:t>
                      </a:r>
                    </a:p>
                  </a:txBody>
                  <a:tcPr marL="9525" marR="9525" marT="9525" marB="0" anchor="b">
                    <a:lnL>
                      <a:noFill/>
                    </a:lnL>
                    <a:lnR>
                      <a:noFill/>
                    </a:lnR>
                    <a:lnT>
                      <a:noFill/>
                    </a:lnT>
                    <a:lnB>
                      <a:noFill/>
                    </a:lnB>
                  </a:tcPr>
                </a:tc>
                <a:extLst>
                  <a:ext uri="{0D108BD9-81ED-4DB2-BD59-A6C34878D82A}">
                    <a16:rowId xmlns:a16="http://schemas.microsoft.com/office/drawing/2014/main" val="4085858728"/>
                  </a:ext>
                </a:extLst>
              </a:tr>
              <a:tr h="222671">
                <a:tc gridSpan="2">
                  <a:txBody>
                    <a:bodyPr/>
                    <a:lstStyle/>
                    <a:p>
                      <a:pPr algn="l" fontAlgn="b"/>
                      <a:r>
                        <a:rPr lang="en-US" sz="1100" b="0" i="0" u="none" strike="noStrike">
                          <a:solidFill>
                            <a:srgbClr val="000000"/>
                          </a:solidFill>
                          <a:effectLst/>
                          <a:latin typeface="Calibri" panose="020F0502020204030204" pitchFamily="34" charset="0"/>
                        </a:rPr>
                        <a:t>Home Care Level 5 (Degree or Diploma)</a:t>
                      </a:r>
                    </a:p>
                  </a:txBody>
                  <a:tcPr marL="9525" marR="9525" marT="9525" marB="0" anchor="b">
                    <a:lnL>
                      <a:noFill/>
                    </a:lnL>
                    <a:lnR>
                      <a:noFill/>
                    </a:lnR>
                    <a:lnT>
                      <a:noFill/>
                    </a:lnT>
                    <a:lnB>
                      <a:noFill/>
                    </a:lnB>
                  </a:tcPr>
                </a:tc>
                <a:tc hMerge="1">
                  <a:txBody>
                    <a:bodyPr/>
                    <a:lstStyle/>
                    <a:p>
                      <a:endParaRPr lang="en-AU"/>
                    </a:p>
                  </a:txBody>
                  <a:tcPr/>
                </a:tc>
                <a:tc>
                  <a:txBody>
                    <a:bodyPr/>
                    <a:lstStyle/>
                    <a:p>
                      <a:pPr algn="ctr" fontAlgn="b"/>
                      <a:endParaRPr lang="en-AU"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n-AU"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25625209"/>
                  </a:ext>
                </a:extLst>
              </a:tr>
              <a:tr h="222671">
                <a:tc>
                  <a:txBody>
                    <a:bodyPr/>
                    <a:lstStyle/>
                    <a:p>
                      <a:pPr algn="l" fontAlgn="b"/>
                      <a:r>
                        <a:rPr lang="en-AU" sz="1100" b="0" i="0" u="none" strike="noStrike">
                          <a:solidFill>
                            <a:srgbClr val="000000"/>
                          </a:solidFill>
                          <a:effectLst/>
                          <a:latin typeface="Calibri" panose="020F0502020204030204" pitchFamily="34" charset="0"/>
                        </a:rPr>
                        <a:t>Pay Point 1</a:t>
                      </a:r>
                    </a:p>
                  </a:txBody>
                  <a:tcPr marL="9525" marR="9525" marT="9525" marB="0" anchor="b">
                    <a:lnL>
                      <a:noFill/>
                    </a:lnL>
                    <a:lnR>
                      <a:noFill/>
                    </a:lnR>
                    <a:lnT>
                      <a:noFill/>
                    </a:lnT>
                    <a:lnB>
                      <a:noFill/>
                    </a:lnB>
                  </a:tcPr>
                </a:tc>
                <a:tc>
                  <a:txBody>
                    <a:bodyPr/>
                    <a:lstStyle/>
                    <a:p>
                      <a:pPr algn="ctr" fontAlgn="b"/>
                      <a:r>
                        <a:rPr lang="en-AU" sz="1100" b="0" i="0" u="none" strike="noStrike">
                          <a:solidFill>
                            <a:srgbClr val="000000"/>
                          </a:solidFill>
                          <a:effectLst/>
                          <a:latin typeface="Calibri" panose="020F0502020204030204" pitchFamily="34" charset="0"/>
                        </a:rPr>
                        <a:t>$1,100.60</a:t>
                      </a:r>
                    </a:p>
                  </a:txBody>
                  <a:tcPr marL="9525" marR="9525" marT="9525" marB="0" anchor="b">
                    <a:lnL>
                      <a:noFill/>
                    </a:lnL>
                    <a:lnR>
                      <a:noFill/>
                    </a:lnR>
                    <a:lnT>
                      <a:noFill/>
                    </a:lnT>
                    <a:lnB>
                      <a:noFill/>
                    </a:lnB>
                  </a:tcPr>
                </a:tc>
                <a:tc>
                  <a:txBody>
                    <a:bodyPr/>
                    <a:lstStyle/>
                    <a:p>
                      <a:pPr algn="ctr" fontAlgn="b"/>
                      <a:r>
                        <a:rPr lang="en-AU" sz="1100" b="0" i="0" u="none" strike="noStrike">
                          <a:solidFill>
                            <a:srgbClr val="000000"/>
                          </a:solidFill>
                          <a:effectLst/>
                          <a:latin typeface="Calibri" panose="020F0502020204030204" pitchFamily="34" charset="0"/>
                        </a:rPr>
                        <a:t>$1,265.70</a:t>
                      </a:r>
                    </a:p>
                  </a:txBody>
                  <a:tcPr marL="9525" marR="9525" marT="9525" marB="0" anchor="b">
                    <a:lnL>
                      <a:noFill/>
                    </a:lnL>
                    <a:lnR>
                      <a:noFill/>
                    </a:lnR>
                    <a:lnT>
                      <a:noFill/>
                    </a:lnT>
                    <a:lnB>
                      <a:noFill/>
                    </a:lnB>
                  </a:tcPr>
                </a:tc>
                <a:tc>
                  <a:txBody>
                    <a:bodyPr/>
                    <a:lstStyle/>
                    <a:p>
                      <a:pPr algn="ctr" fontAlgn="b"/>
                      <a:r>
                        <a:rPr lang="en-AU" sz="1100" b="0" i="0" u="none" strike="noStrike">
                          <a:solidFill>
                            <a:srgbClr val="000000"/>
                          </a:solidFill>
                          <a:effectLst/>
                          <a:latin typeface="Calibri" panose="020F0502020204030204" pitchFamily="34" charset="0"/>
                        </a:rPr>
                        <a:t>$1,338.50</a:t>
                      </a:r>
                    </a:p>
                  </a:txBody>
                  <a:tcPr marL="9525" marR="9525" marT="9525" marB="0" anchor="b">
                    <a:lnL>
                      <a:noFill/>
                    </a:lnL>
                    <a:lnR>
                      <a:noFill/>
                    </a:lnR>
                    <a:lnT>
                      <a:noFill/>
                    </a:lnT>
                    <a:lnB>
                      <a:noFill/>
                    </a:lnB>
                  </a:tcPr>
                </a:tc>
                <a:extLst>
                  <a:ext uri="{0D108BD9-81ED-4DB2-BD59-A6C34878D82A}">
                    <a16:rowId xmlns:a16="http://schemas.microsoft.com/office/drawing/2014/main" val="131835345"/>
                  </a:ext>
                </a:extLst>
              </a:tr>
              <a:tr h="222671">
                <a:tc>
                  <a:txBody>
                    <a:bodyPr/>
                    <a:lstStyle/>
                    <a:p>
                      <a:pPr algn="l" fontAlgn="b"/>
                      <a:r>
                        <a:rPr lang="en-AU" sz="1100" b="0" i="0" u="none" strike="noStrike" dirty="0">
                          <a:solidFill>
                            <a:srgbClr val="000000"/>
                          </a:solidFill>
                          <a:effectLst/>
                          <a:latin typeface="Calibri" panose="020F0502020204030204" pitchFamily="34" charset="0"/>
                        </a:rPr>
                        <a:t>Pay Point 2</a:t>
                      </a:r>
                    </a:p>
                  </a:txBody>
                  <a:tcPr marL="9525" marR="9525" marT="9525" marB="0" anchor="b">
                    <a:lnL>
                      <a:noFill/>
                    </a:lnL>
                    <a:lnR>
                      <a:noFill/>
                    </a:lnR>
                    <a:lnT>
                      <a:noFill/>
                    </a:lnT>
                    <a:lnB>
                      <a:noFill/>
                    </a:lnB>
                  </a:tcPr>
                </a:tc>
                <a:tc>
                  <a:txBody>
                    <a:bodyPr/>
                    <a:lstStyle/>
                    <a:p>
                      <a:pPr algn="ctr" fontAlgn="b"/>
                      <a:r>
                        <a:rPr lang="en-AU" sz="1100" b="0" i="0" u="none" strike="noStrike">
                          <a:solidFill>
                            <a:srgbClr val="000000"/>
                          </a:solidFill>
                          <a:effectLst/>
                          <a:latin typeface="Calibri" panose="020F0502020204030204" pitchFamily="34" charset="0"/>
                        </a:rPr>
                        <a:t>$1,144.00</a:t>
                      </a:r>
                    </a:p>
                  </a:txBody>
                  <a:tcPr marL="9525" marR="9525" marT="9525" marB="0" anchor="b">
                    <a:lnL>
                      <a:noFill/>
                    </a:lnL>
                    <a:lnR>
                      <a:noFill/>
                    </a:lnR>
                    <a:lnT>
                      <a:noFill/>
                    </a:lnT>
                    <a:lnB>
                      <a:noFill/>
                    </a:lnB>
                  </a:tcPr>
                </a:tc>
                <a:tc>
                  <a:txBody>
                    <a:bodyPr/>
                    <a:lstStyle/>
                    <a:p>
                      <a:pPr algn="ctr" fontAlgn="b"/>
                      <a:r>
                        <a:rPr lang="en-AU" sz="1100" b="0" i="0" u="none" strike="noStrike">
                          <a:solidFill>
                            <a:srgbClr val="000000"/>
                          </a:solidFill>
                          <a:effectLst/>
                          <a:latin typeface="Calibri" panose="020F0502020204030204" pitchFamily="34" charset="0"/>
                        </a:rPr>
                        <a:t>$1,315.60</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$1,391.20</a:t>
                      </a:r>
                    </a:p>
                  </a:txBody>
                  <a:tcPr marL="9525" marR="9525" marT="9525" marB="0" anchor="b">
                    <a:lnL>
                      <a:noFill/>
                    </a:lnL>
                    <a:lnR>
                      <a:noFill/>
                    </a:lnR>
                    <a:lnT>
                      <a:noFill/>
                    </a:lnT>
                    <a:lnB>
                      <a:noFill/>
                    </a:lnB>
                  </a:tcPr>
                </a:tc>
                <a:extLst>
                  <a:ext uri="{0D108BD9-81ED-4DB2-BD59-A6C34878D82A}">
                    <a16:rowId xmlns:a16="http://schemas.microsoft.com/office/drawing/2014/main" val="3317545789"/>
                  </a:ext>
                </a:extLst>
              </a:tr>
            </a:tbl>
          </a:graphicData>
        </a:graphic>
      </p:graphicFrame>
    </p:spTree>
    <p:extLst>
      <p:ext uri="{BB962C8B-B14F-4D97-AF65-F5344CB8AC3E}">
        <p14:creationId xmlns:p14="http://schemas.microsoft.com/office/powerpoint/2010/main" val="47581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F9942-0125-EA41-F7E9-8EE526C28DD3}"/>
              </a:ext>
            </a:extLst>
          </p:cNvPr>
          <p:cNvSpPr>
            <a:spLocks noGrp="1"/>
          </p:cNvSpPr>
          <p:nvPr>
            <p:ph type="title"/>
          </p:nvPr>
        </p:nvSpPr>
        <p:spPr/>
        <p:txBody>
          <a:bodyPr/>
          <a:lstStyle/>
          <a:p>
            <a:r>
              <a:rPr lang="en-US" dirty="0"/>
              <a:t>Stage 3 Issues – Other Awards</a:t>
            </a:r>
            <a:endParaRPr lang="en-AU" dirty="0"/>
          </a:p>
        </p:txBody>
      </p:sp>
      <p:sp>
        <p:nvSpPr>
          <p:cNvPr id="3" name="Content Placeholder 2">
            <a:extLst>
              <a:ext uri="{FF2B5EF4-FFF2-40B4-BE49-F238E27FC236}">
                <a16:creationId xmlns:a16="http://schemas.microsoft.com/office/drawing/2014/main" id="{DBF962D9-A036-A7EB-2A76-83784A530549}"/>
              </a:ext>
            </a:extLst>
          </p:cNvPr>
          <p:cNvSpPr>
            <a:spLocks noGrp="1"/>
          </p:cNvSpPr>
          <p:nvPr>
            <p:ph idx="1"/>
          </p:nvPr>
        </p:nvSpPr>
        <p:spPr/>
        <p:txBody>
          <a:bodyPr/>
          <a:lstStyle/>
          <a:p>
            <a:r>
              <a:rPr lang="en-US" dirty="0"/>
              <a:t>Further considerations for other Awards include:</a:t>
            </a:r>
          </a:p>
          <a:p>
            <a:pPr lvl="1"/>
            <a:r>
              <a:rPr lang="en-US" dirty="0"/>
              <a:t>Rates of pay for other classifications of workers in Aged Care such as:</a:t>
            </a:r>
          </a:p>
          <a:p>
            <a:pPr lvl="2"/>
            <a:r>
              <a:rPr lang="en-US" dirty="0"/>
              <a:t>Administration workers</a:t>
            </a:r>
          </a:p>
          <a:p>
            <a:pPr lvl="2"/>
            <a:r>
              <a:rPr lang="en-US" dirty="0"/>
              <a:t>Maintenance workers</a:t>
            </a:r>
          </a:p>
          <a:p>
            <a:pPr lvl="1"/>
            <a:r>
              <a:rPr lang="en-US" dirty="0"/>
              <a:t>A further wage increase for “Direct Care Workers”</a:t>
            </a:r>
          </a:p>
        </p:txBody>
      </p:sp>
      <p:sp>
        <p:nvSpPr>
          <p:cNvPr id="4" name="Footer Placeholder 3">
            <a:extLst>
              <a:ext uri="{FF2B5EF4-FFF2-40B4-BE49-F238E27FC236}">
                <a16:creationId xmlns:a16="http://schemas.microsoft.com/office/drawing/2014/main" id="{2149699B-6852-A635-1B9B-CE99E059EFF6}"/>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rPr>
              <a:t>Your trusted partner, providing the safety net in the tough times and peace of mind at all times</a:t>
            </a: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94304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388</TotalTime>
  <Words>875</Words>
  <Application>Microsoft Office PowerPoint</Application>
  <PresentationFormat>Widescreen</PresentationFormat>
  <Paragraphs>95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Trebuchet MS</vt:lpstr>
      <vt:lpstr>Wingdings 3</vt:lpstr>
      <vt:lpstr>Facet</vt:lpstr>
      <vt:lpstr>IR News – June 2023</vt:lpstr>
      <vt:lpstr>Latest News</vt:lpstr>
      <vt:lpstr>Free Kindy</vt:lpstr>
      <vt:lpstr>Latest News</vt:lpstr>
      <vt:lpstr>Latest News</vt:lpstr>
      <vt:lpstr>Fair Work Commission Resources</vt:lpstr>
      <vt:lpstr>Aged Care – Pay Equity Application</vt:lpstr>
      <vt:lpstr>Stage 3 Issues – Other Awards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Norris</dc:creator>
  <cp:lastModifiedBy>Craig Pollard</cp:lastModifiedBy>
  <cp:revision>7</cp:revision>
  <dcterms:created xsi:type="dcterms:W3CDTF">2020-07-06T23:09:12Z</dcterms:created>
  <dcterms:modified xsi:type="dcterms:W3CDTF">2023-06-28T02:32:46Z</dcterms:modified>
</cp:coreProperties>
</file>