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797675" cy="9982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ception" userId="1650059d-ed19-4ce8-a8e5-1c8116f9c700" providerId="ADAL" clId="{37352BA3-B7BC-4F01-82DE-54D8A202EECE}"/>
    <pc:docChg chg="custSel modSld">
      <pc:chgData name="Reception" userId="1650059d-ed19-4ce8-a8e5-1c8116f9c700" providerId="ADAL" clId="{37352BA3-B7BC-4F01-82DE-54D8A202EECE}" dt="2023-06-14T01:09:39.107" v="89" actId="20577"/>
      <pc:docMkLst>
        <pc:docMk/>
      </pc:docMkLst>
      <pc:sldChg chg="modSp mod">
        <pc:chgData name="Reception" userId="1650059d-ed19-4ce8-a8e5-1c8116f9c700" providerId="ADAL" clId="{37352BA3-B7BC-4F01-82DE-54D8A202EECE}" dt="2023-06-14T00:40:48.918" v="39" actId="403"/>
        <pc:sldMkLst>
          <pc:docMk/>
          <pc:sldMk cId="3312074112" sldId="258"/>
        </pc:sldMkLst>
        <pc:spChg chg="mod">
          <ac:chgData name="Reception" userId="1650059d-ed19-4ce8-a8e5-1c8116f9c700" providerId="ADAL" clId="{37352BA3-B7BC-4F01-82DE-54D8A202EECE}" dt="2023-06-14T00:40:48.918" v="39" actId="403"/>
          <ac:spMkLst>
            <pc:docMk/>
            <pc:sldMk cId="3312074112" sldId="258"/>
            <ac:spMk id="2" creationId="{00000000-0000-0000-0000-000000000000}"/>
          </ac:spMkLst>
        </pc:spChg>
      </pc:sldChg>
      <pc:sldChg chg="modSp mod">
        <pc:chgData name="Reception" userId="1650059d-ed19-4ce8-a8e5-1c8116f9c700" providerId="ADAL" clId="{37352BA3-B7BC-4F01-82DE-54D8A202EECE}" dt="2023-06-14T00:40:53.328" v="40" actId="403"/>
        <pc:sldMkLst>
          <pc:docMk/>
          <pc:sldMk cId="3946134449" sldId="259"/>
        </pc:sldMkLst>
        <pc:spChg chg="mod">
          <ac:chgData name="Reception" userId="1650059d-ed19-4ce8-a8e5-1c8116f9c700" providerId="ADAL" clId="{37352BA3-B7BC-4F01-82DE-54D8A202EECE}" dt="2023-06-14T00:40:53.328" v="40" actId="403"/>
          <ac:spMkLst>
            <pc:docMk/>
            <pc:sldMk cId="3946134449" sldId="259"/>
            <ac:spMk id="2" creationId="{8A51608A-87D1-1FEE-E60A-EDE77FB603C5}"/>
          </ac:spMkLst>
        </pc:spChg>
      </pc:sldChg>
      <pc:sldChg chg="modSp mod">
        <pc:chgData name="Reception" userId="1650059d-ed19-4ce8-a8e5-1c8116f9c700" providerId="ADAL" clId="{37352BA3-B7BC-4F01-82DE-54D8A202EECE}" dt="2023-06-14T00:40:57.645" v="41" actId="403"/>
        <pc:sldMkLst>
          <pc:docMk/>
          <pc:sldMk cId="1179017876" sldId="260"/>
        </pc:sldMkLst>
        <pc:spChg chg="mod">
          <ac:chgData name="Reception" userId="1650059d-ed19-4ce8-a8e5-1c8116f9c700" providerId="ADAL" clId="{37352BA3-B7BC-4F01-82DE-54D8A202EECE}" dt="2023-06-14T00:40:57.645" v="41" actId="403"/>
          <ac:spMkLst>
            <pc:docMk/>
            <pc:sldMk cId="1179017876" sldId="260"/>
            <ac:spMk id="2" creationId="{265A0837-C3F4-87C3-DAE2-F6B7B7115CE2}"/>
          </ac:spMkLst>
        </pc:spChg>
      </pc:sldChg>
      <pc:sldChg chg="modSp mod">
        <pc:chgData name="Reception" userId="1650059d-ed19-4ce8-a8e5-1c8116f9c700" providerId="ADAL" clId="{37352BA3-B7BC-4F01-82DE-54D8A202EECE}" dt="2023-06-14T00:41:04.652" v="42" actId="403"/>
        <pc:sldMkLst>
          <pc:docMk/>
          <pc:sldMk cId="2387634065" sldId="261"/>
        </pc:sldMkLst>
        <pc:spChg chg="mod">
          <ac:chgData name="Reception" userId="1650059d-ed19-4ce8-a8e5-1c8116f9c700" providerId="ADAL" clId="{37352BA3-B7BC-4F01-82DE-54D8A202EECE}" dt="2023-06-14T00:41:04.652" v="42" actId="403"/>
          <ac:spMkLst>
            <pc:docMk/>
            <pc:sldMk cId="2387634065" sldId="261"/>
            <ac:spMk id="2" creationId="{21A54C53-FC2E-985F-C3A5-EA7E8DF44CA7}"/>
          </ac:spMkLst>
        </pc:spChg>
      </pc:sldChg>
      <pc:sldChg chg="modSp mod">
        <pc:chgData name="Reception" userId="1650059d-ed19-4ce8-a8e5-1c8116f9c700" providerId="ADAL" clId="{37352BA3-B7BC-4F01-82DE-54D8A202EECE}" dt="2023-06-14T00:41:09.260" v="43" actId="403"/>
        <pc:sldMkLst>
          <pc:docMk/>
          <pc:sldMk cId="3084910212" sldId="262"/>
        </pc:sldMkLst>
        <pc:spChg chg="mod">
          <ac:chgData name="Reception" userId="1650059d-ed19-4ce8-a8e5-1c8116f9c700" providerId="ADAL" clId="{37352BA3-B7BC-4F01-82DE-54D8A202EECE}" dt="2023-06-14T00:41:09.260" v="43" actId="403"/>
          <ac:spMkLst>
            <pc:docMk/>
            <pc:sldMk cId="3084910212" sldId="262"/>
            <ac:spMk id="2" creationId="{24FEBF5A-97A2-9EB6-4531-C19C936B5960}"/>
          </ac:spMkLst>
        </pc:spChg>
      </pc:sldChg>
      <pc:sldChg chg="modSp mod">
        <pc:chgData name="Reception" userId="1650059d-ed19-4ce8-a8e5-1c8116f9c700" providerId="ADAL" clId="{37352BA3-B7BC-4F01-82DE-54D8A202EECE}" dt="2023-06-14T00:41:13.730" v="44" actId="403"/>
        <pc:sldMkLst>
          <pc:docMk/>
          <pc:sldMk cId="650032223" sldId="263"/>
        </pc:sldMkLst>
        <pc:spChg chg="mod">
          <ac:chgData name="Reception" userId="1650059d-ed19-4ce8-a8e5-1c8116f9c700" providerId="ADAL" clId="{37352BA3-B7BC-4F01-82DE-54D8A202EECE}" dt="2023-06-14T00:41:13.730" v="44" actId="403"/>
          <ac:spMkLst>
            <pc:docMk/>
            <pc:sldMk cId="650032223" sldId="263"/>
            <ac:spMk id="2" creationId="{3D3D947B-207D-F745-8BDA-3FB49E5148A8}"/>
          </ac:spMkLst>
        </pc:spChg>
      </pc:sldChg>
      <pc:sldChg chg="modSp mod">
        <pc:chgData name="Reception" userId="1650059d-ed19-4ce8-a8e5-1c8116f9c700" providerId="ADAL" clId="{37352BA3-B7BC-4F01-82DE-54D8A202EECE}" dt="2023-06-14T01:09:39.107" v="89" actId="20577"/>
        <pc:sldMkLst>
          <pc:docMk/>
          <pc:sldMk cId="4049416346" sldId="264"/>
        </pc:sldMkLst>
        <pc:spChg chg="mod">
          <ac:chgData name="Reception" userId="1650059d-ed19-4ce8-a8e5-1c8116f9c700" providerId="ADAL" clId="{37352BA3-B7BC-4F01-82DE-54D8A202EECE}" dt="2023-06-14T00:41:19.540" v="45" actId="403"/>
          <ac:spMkLst>
            <pc:docMk/>
            <pc:sldMk cId="4049416346" sldId="264"/>
            <ac:spMk id="2" creationId="{CF52C470-4B37-DDF7-DE38-A55E1C6BEAC7}"/>
          </ac:spMkLst>
        </pc:spChg>
        <pc:spChg chg="mod">
          <ac:chgData name="Reception" userId="1650059d-ed19-4ce8-a8e5-1c8116f9c700" providerId="ADAL" clId="{37352BA3-B7BC-4F01-82DE-54D8A202EECE}" dt="2023-06-14T01:09:39.107" v="89" actId="20577"/>
          <ac:spMkLst>
            <pc:docMk/>
            <pc:sldMk cId="4049416346" sldId="264"/>
            <ac:spMk id="3" creationId="{25A33CF0-C1D4-2E70-7F82-E568624DB42C}"/>
          </ac:spMkLst>
        </pc:spChg>
      </pc:sldChg>
      <pc:sldChg chg="modSp mod">
        <pc:chgData name="Reception" userId="1650059d-ed19-4ce8-a8e5-1c8116f9c700" providerId="ADAL" clId="{37352BA3-B7BC-4F01-82DE-54D8A202EECE}" dt="2023-06-14T00:41:23.193" v="46" actId="403"/>
        <pc:sldMkLst>
          <pc:docMk/>
          <pc:sldMk cId="2886366433" sldId="265"/>
        </pc:sldMkLst>
        <pc:spChg chg="mod">
          <ac:chgData name="Reception" userId="1650059d-ed19-4ce8-a8e5-1c8116f9c700" providerId="ADAL" clId="{37352BA3-B7BC-4F01-82DE-54D8A202EECE}" dt="2023-06-14T00:41:23.193" v="46" actId="403"/>
          <ac:spMkLst>
            <pc:docMk/>
            <pc:sldMk cId="2886366433" sldId="265"/>
            <ac:spMk id="2" creationId="{A3CAF3EF-884A-605A-0506-996E57FE549C}"/>
          </ac:spMkLst>
        </pc:spChg>
      </pc:sldChg>
      <pc:sldChg chg="modSp mod">
        <pc:chgData name="Reception" userId="1650059d-ed19-4ce8-a8e5-1c8116f9c700" providerId="ADAL" clId="{37352BA3-B7BC-4F01-82DE-54D8A202EECE}" dt="2023-06-14T00:41:26.777" v="47" actId="403"/>
        <pc:sldMkLst>
          <pc:docMk/>
          <pc:sldMk cId="2693913710" sldId="266"/>
        </pc:sldMkLst>
        <pc:spChg chg="mod">
          <ac:chgData name="Reception" userId="1650059d-ed19-4ce8-a8e5-1c8116f9c700" providerId="ADAL" clId="{37352BA3-B7BC-4F01-82DE-54D8A202EECE}" dt="2023-06-14T00:41:26.777" v="47" actId="403"/>
          <ac:spMkLst>
            <pc:docMk/>
            <pc:sldMk cId="2693913710" sldId="266"/>
            <ac:spMk id="2" creationId="{71756FFB-399F-3165-EAC5-C2A80ED34869}"/>
          </ac:spMkLst>
        </pc:spChg>
      </pc:sldChg>
      <pc:sldChg chg="modSp mod">
        <pc:chgData name="Reception" userId="1650059d-ed19-4ce8-a8e5-1c8116f9c700" providerId="ADAL" clId="{37352BA3-B7BC-4F01-82DE-54D8A202EECE}" dt="2023-06-14T00:41:42.383" v="56" actId="20577"/>
        <pc:sldMkLst>
          <pc:docMk/>
          <pc:sldMk cId="1773508149" sldId="267"/>
        </pc:sldMkLst>
        <pc:spChg chg="mod">
          <ac:chgData name="Reception" userId="1650059d-ed19-4ce8-a8e5-1c8116f9c700" providerId="ADAL" clId="{37352BA3-B7BC-4F01-82DE-54D8A202EECE}" dt="2023-06-14T00:41:42.383" v="56" actId="20577"/>
          <ac:spMkLst>
            <pc:docMk/>
            <pc:sldMk cId="1773508149" sldId="267"/>
            <ac:spMk id="2" creationId="{3CE87364-0D65-0C1C-9D37-A10E8E11B782}"/>
          </ac:spMkLst>
        </pc:spChg>
      </pc:sldChg>
      <pc:sldChg chg="modSp mod">
        <pc:chgData name="Reception" userId="1650059d-ed19-4ce8-a8e5-1c8116f9c700" providerId="ADAL" clId="{37352BA3-B7BC-4F01-82DE-54D8A202EECE}" dt="2023-06-14T00:41:50.618" v="59" actId="404"/>
        <pc:sldMkLst>
          <pc:docMk/>
          <pc:sldMk cId="1187963932" sldId="268"/>
        </pc:sldMkLst>
        <pc:spChg chg="mod">
          <ac:chgData name="Reception" userId="1650059d-ed19-4ce8-a8e5-1c8116f9c700" providerId="ADAL" clId="{37352BA3-B7BC-4F01-82DE-54D8A202EECE}" dt="2023-06-14T00:41:50.618" v="59" actId="404"/>
          <ac:spMkLst>
            <pc:docMk/>
            <pc:sldMk cId="1187963932" sldId="268"/>
            <ac:spMk id="2" creationId="{29FDC197-D835-38C3-5514-E6B49E91124C}"/>
          </ac:spMkLst>
        </pc:spChg>
      </pc:sldChg>
      <pc:sldChg chg="modSp mod">
        <pc:chgData name="Reception" userId="1650059d-ed19-4ce8-a8e5-1c8116f9c700" providerId="ADAL" clId="{37352BA3-B7BC-4F01-82DE-54D8A202EECE}" dt="2023-06-14T01:09:29.987" v="87" actId="20577"/>
        <pc:sldMkLst>
          <pc:docMk/>
          <pc:sldMk cId="3423285263" sldId="269"/>
        </pc:sldMkLst>
        <pc:spChg chg="mod">
          <ac:chgData name="Reception" userId="1650059d-ed19-4ce8-a8e5-1c8116f9c700" providerId="ADAL" clId="{37352BA3-B7BC-4F01-82DE-54D8A202EECE}" dt="2023-06-14T00:41:59.523" v="62" actId="404"/>
          <ac:spMkLst>
            <pc:docMk/>
            <pc:sldMk cId="3423285263" sldId="269"/>
            <ac:spMk id="2" creationId="{E04A256E-D2EF-BF28-DF5A-4D62CB2E215F}"/>
          </ac:spMkLst>
        </pc:spChg>
        <pc:spChg chg="mod">
          <ac:chgData name="Reception" userId="1650059d-ed19-4ce8-a8e5-1c8116f9c700" providerId="ADAL" clId="{37352BA3-B7BC-4F01-82DE-54D8A202EECE}" dt="2023-06-14T01:09:29.987" v="87" actId="20577"/>
          <ac:spMkLst>
            <pc:docMk/>
            <pc:sldMk cId="3423285263" sldId="269"/>
            <ac:spMk id="3" creationId="{D40C4780-9A5D-7D2B-ED32-52D08C5B6DC6}"/>
          </ac:spMkLst>
        </pc:spChg>
      </pc:sldChg>
      <pc:sldChg chg="modSp mod">
        <pc:chgData name="Reception" userId="1650059d-ed19-4ce8-a8e5-1c8116f9c700" providerId="ADAL" clId="{37352BA3-B7BC-4F01-82DE-54D8A202EECE}" dt="2023-06-14T00:42:04.407" v="65" actId="404"/>
        <pc:sldMkLst>
          <pc:docMk/>
          <pc:sldMk cId="2395243789" sldId="270"/>
        </pc:sldMkLst>
        <pc:spChg chg="mod">
          <ac:chgData name="Reception" userId="1650059d-ed19-4ce8-a8e5-1c8116f9c700" providerId="ADAL" clId="{37352BA3-B7BC-4F01-82DE-54D8A202EECE}" dt="2023-06-14T00:42:04.407" v="65" actId="404"/>
          <ac:spMkLst>
            <pc:docMk/>
            <pc:sldMk cId="2395243789" sldId="270"/>
            <ac:spMk id="2" creationId="{5E17E468-BC16-CF5B-E2C6-C802ECE24B74}"/>
          </ac:spMkLst>
        </pc:spChg>
      </pc:sldChg>
      <pc:sldChg chg="modSp mod">
        <pc:chgData name="Reception" userId="1650059d-ed19-4ce8-a8e5-1c8116f9c700" providerId="ADAL" clId="{37352BA3-B7BC-4F01-82DE-54D8A202EECE}" dt="2023-06-14T00:42:11.219" v="68" actId="404"/>
        <pc:sldMkLst>
          <pc:docMk/>
          <pc:sldMk cId="175068913" sldId="271"/>
        </pc:sldMkLst>
        <pc:spChg chg="mod">
          <ac:chgData name="Reception" userId="1650059d-ed19-4ce8-a8e5-1c8116f9c700" providerId="ADAL" clId="{37352BA3-B7BC-4F01-82DE-54D8A202EECE}" dt="2023-06-14T00:42:11.219" v="68" actId="404"/>
          <ac:spMkLst>
            <pc:docMk/>
            <pc:sldMk cId="175068913" sldId="271"/>
            <ac:spMk id="2" creationId="{8C8893B3-DB21-832D-B54D-3E23DCF4146B}"/>
          </ac:spMkLst>
        </pc:spChg>
      </pc:sldChg>
      <pc:sldChg chg="modSp mod">
        <pc:chgData name="Reception" userId="1650059d-ed19-4ce8-a8e5-1c8116f9c700" providerId="ADAL" clId="{37352BA3-B7BC-4F01-82DE-54D8A202EECE}" dt="2023-06-14T00:42:15.878" v="71" actId="404"/>
        <pc:sldMkLst>
          <pc:docMk/>
          <pc:sldMk cId="2672751656" sldId="272"/>
        </pc:sldMkLst>
        <pc:spChg chg="mod">
          <ac:chgData name="Reception" userId="1650059d-ed19-4ce8-a8e5-1c8116f9c700" providerId="ADAL" clId="{37352BA3-B7BC-4F01-82DE-54D8A202EECE}" dt="2023-06-14T00:42:15.878" v="71" actId="404"/>
          <ac:spMkLst>
            <pc:docMk/>
            <pc:sldMk cId="2672751656" sldId="272"/>
            <ac:spMk id="2" creationId="{09D136C4-E6B1-DC93-B37D-878A5914F350}"/>
          </ac:spMkLst>
        </pc:spChg>
      </pc:sldChg>
      <pc:sldChg chg="modSp mod">
        <pc:chgData name="Reception" userId="1650059d-ed19-4ce8-a8e5-1c8116f9c700" providerId="ADAL" clId="{37352BA3-B7BC-4F01-82DE-54D8A202EECE}" dt="2023-06-14T00:42:21.214" v="74" actId="404"/>
        <pc:sldMkLst>
          <pc:docMk/>
          <pc:sldMk cId="3823455872" sldId="273"/>
        </pc:sldMkLst>
        <pc:spChg chg="mod">
          <ac:chgData name="Reception" userId="1650059d-ed19-4ce8-a8e5-1c8116f9c700" providerId="ADAL" clId="{37352BA3-B7BC-4F01-82DE-54D8A202EECE}" dt="2023-06-14T00:42:21.214" v="74" actId="404"/>
          <ac:spMkLst>
            <pc:docMk/>
            <pc:sldMk cId="3823455872" sldId="273"/>
            <ac:spMk id="2" creationId="{A09945AB-640D-E501-DEFB-F495A0201E6D}"/>
          </ac:spMkLst>
        </pc:spChg>
      </pc:sldChg>
      <pc:sldChg chg="modSp mod">
        <pc:chgData name="Reception" userId="1650059d-ed19-4ce8-a8e5-1c8116f9c700" providerId="ADAL" clId="{37352BA3-B7BC-4F01-82DE-54D8A202EECE}" dt="2023-06-14T00:42:30.038" v="77" actId="404"/>
        <pc:sldMkLst>
          <pc:docMk/>
          <pc:sldMk cId="24384658" sldId="274"/>
        </pc:sldMkLst>
        <pc:spChg chg="mod">
          <ac:chgData name="Reception" userId="1650059d-ed19-4ce8-a8e5-1c8116f9c700" providerId="ADAL" clId="{37352BA3-B7BC-4F01-82DE-54D8A202EECE}" dt="2023-06-14T00:42:30.038" v="77" actId="404"/>
          <ac:spMkLst>
            <pc:docMk/>
            <pc:sldMk cId="24384658" sldId="274"/>
            <ac:spMk id="2" creationId="{C43FA206-D86D-34B5-763C-B5587D16C539}"/>
          </ac:spMkLst>
        </pc:spChg>
      </pc:sldChg>
      <pc:sldChg chg="modSp mod">
        <pc:chgData name="Reception" userId="1650059d-ed19-4ce8-a8e5-1c8116f9c700" providerId="ADAL" clId="{37352BA3-B7BC-4F01-82DE-54D8A202EECE}" dt="2023-06-14T00:43:00.604" v="84" actId="14100"/>
        <pc:sldMkLst>
          <pc:docMk/>
          <pc:sldMk cId="1264452314" sldId="275"/>
        </pc:sldMkLst>
        <pc:spChg chg="mod">
          <ac:chgData name="Reception" userId="1650059d-ed19-4ce8-a8e5-1c8116f9c700" providerId="ADAL" clId="{37352BA3-B7BC-4F01-82DE-54D8A202EECE}" dt="2023-06-14T00:43:00.604" v="84" actId="14100"/>
          <ac:spMkLst>
            <pc:docMk/>
            <pc:sldMk cId="1264452314" sldId="275"/>
            <ac:spMk id="2" creationId="{7B5ECDC2-6C3D-F4FF-60E2-FE56C89F6363}"/>
          </ac:spMkLst>
        </pc:spChg>
      </pc:sldChg>
      <pc:sldChg chg="modSp mod">
        <pc:chgData name="Reception" userId="1650059d-ed19-4ce8-a8e5-1c8116f9c700" providerId="ADAL" clId="{37352BA3-B7BC-4F01-82DE-54D8A202EECE}" dt="2023-06-14T00:42:44.600" v="83" actId="404"/>
        <pc:sldMkLst>
          <pc:docMk/>
          <pc:sldMk cId="334115838" sldId="276"/>
        </pc:sldMkLst>
        <pc:spChg chg="mod">
          <ac:chgData name="Reception" userId="1650059d-ed19-4ce8-a8e5-1c8116f9c700" providerId="ADAL" clId="{37352BA3-B7BC-4F01-82DE-54D8A202EECE}" dt="2023-06-14T00:42:44.600" v="83" actId="404"/>
          <ac:spMkLst>
            <pc:docMk/>
            <pc:sldMk cId="334115838" sldId="276"/>
            <ac:spMk id="2" creationId="{AF675513-1880-4E0F-D7AB-0CC53309B31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911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9110"/>
          </a:xfrm>
          <a:prstGeom prst="rect">
            <a:avLst/>
          </a:prstGeom>
        </p:spPr>
        <p:txBody>
          <a:bodyPr vert="horz" lIns="91440" tIns="45720" rIns="91440" bIns="45720" rtlCol="0"/>
          <a:lstStyle>
            <a:lvl1pPr algn="r">
              <a:defRPr sz="1200"/>
            </a:lvl1pPr>
          </a:lstStyle>
          <a:p>
            <a:fld id="{2828BAED-9A8B-EB43-976A-933A7AA56D96}" type="datetimeFigureOut">
              <a:rPr lang="en-US" smtClean="0"/>
              <a:pPr/>
              <a:t>6/14/2023</a:t>
            </a:fld>
            <a:endParaRPr lang="en-US" dirty="0"/>
          </a:p>
        </p:txBody>
      </p:sp>
      <p:sp>
        <p:nvSpPr>
          <p:cNvPr id="4" name="Slide Image Placeholder 3"/>
          <p:cNvSpPr>
            <a:spLocks noGrp="1" noRot="1" noChangeAspect="1"/>
          </p:cNvSpPr>
          <p:nvPr>
            <p:ph type="sldImg" idx="2"/>
          </p:nvPr>
        </p:nvSpPr>
        <p:spPr>
          <a:xfrm>
            <a:off x="903288" y="749300"/>
            <a:ext cx="4991100" cy="37433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41545"/>
            <a:ext cx="5438140" cy="4491990"/>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5"/>
          <p:cNvSpPr>
            <a:spLocks noGrp="1"/>
          </p:cNvSpPr>
          <p:nvPr>
            <p:ph type="ftr" sz="quarter" idx="4"/>
          </p:nvPr>
        </p:nvSpPr>
        <p:spPr>
          <a:xfrm>
            <a:off x="0" y="9481358"/>
            <a:ext cx="2945659" cy="49911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81358"/>
            <a:ext cx="2945659" cy="499110"/>
          </a:xfrm>
          <a:prstGeom prst="rect">
            <a:avLst/>
          </a:prstGeom>
        </p:spPr>
        <p:txBody>
          <a:bodyPr vert="horz" lIns="91440" tIns="45720" rIns="91440" bIns="45720" rtlCol="0" anchor="b"/>
          <a:lstStyle>
            <a:lvl1pPr algn="r">
              <a:defRPr sz="1200"/>
            </a:lvl1pPr>
          </a:lstStyle>
          <a:p>
            <a:fld id="{35F59676-464C-D142-948B-37E6FA024041}" type="slidenum">
              <a:rPr lang="en-US" smtClean="0"/>
              <a:pPr/>
              <a:t>‹#›</a:t>
            </a:fld>
            <a:endParaRPr lang="en-US" dirty="0"/>
          </a:p>
        </p:txBody>
      </p:sp>
    </p:spTree>
    <p:extLst>
      <p:ext uri="{BB962C8B-B14F-4D97-AF65-F5344CB8AC3E}">
        <p14:creationId xmlns:p14="http://schemas.microsoft.com/office/powerpoint/2010/main" val="27471577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EBDDEF6-05B9-9F45-B4F0-84A09E0AC674}" type="datetimeFigureOut">
              <a:rPr lang="en-US" smtClean="0"/>
              <a:pPr/>
              <a:t>6/14/2023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DDEF6-05B9-9F45-B4F0-84A09E0AC674}" type="datetimeFigureOut">
              <a:rPr lang="en-US" smtClean="0"/>
              <a:pPr/>
              <a:t>6/14/2023</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8C3641-FF1C-F441-BC6A-19817A9C2E56}" type="slidenum">
              <a:rPr lang="en-US" smtClean="0"/>
              <a:pPr/>
              <a:t>‹#›</a:t>
            </a:fld>
            <a:endParaRPr lang="en-US" dirty="0"/>
          </a:p>
        </p:txBody>
      </p:sp>
      <p:pic>
        <p:nvPicPr>
          <p:cNvPr id="7" name="Picture 6" descr="CMS1010-PPT-Foot.jpg"/>
          <p:cNvPicPr>
            <a:picLocks noChangeAspect="1"/>
          </p:cNvPicPr>
          <p:nvPr userDrawn="1"/>
        </p:nvPicPr>
        <p:blipFill>
          <a:blip r:embed="rId13"/>
          <a:stretch>
            <a:fillRect/>
          </a:stretch>
        </p:blipFill>
        <p:spPr>
          <a:xfrm>
            <a:off x="0" y="6259929"/>
            <a:ext cx="9144000" cy="603504"/>
          </a:xfrm>
          <a:prstGeom prst="rect">
            <a:avLst/>
          </a:prstGeom>
        </p:spPr>
      </p:pic>
      <p:pic>
        <p:nvPicPr>
          <p:cNvPr id="8" name="Picture 7" descr="CMS1010-PPT-Head.jpg"/>
          <p:cNvPicPr>
            <a:picLocks noChangeAspect="1"/>
          </p:cNvPicPr>
          <p:nvPr userDrawn="1"/>
        </p:nvPicPr>
        <p:blipFill>
          <a:blip r:embed="rId14"/>
          <a:stretch>
            <a:fillRect/>
          </a:stretch>
        </p:blipFill>
        <p:spPr>
          <a:xfrm>
            <a:off x="0" y="1674"/>
            <a:ext cx="9144000" cy="140208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MS1010-PPT.jpg"/>
          <p:cNvPicPr>
            <a:picLocks noChangeAspect="1"/>
          </p:cNvPicPr>
          <p:nvPr/>
        </p:nvPicPr>
        <p:blipFill>
          <a:blip r:embed="rId2"/>
          <a:stretch>
            <a:fillRect/>
          </a:stretch>
        </p:blipFill>
        <p:spPr>
          <a:xfrm>
            <a:off x="0" y="0"/>
            <a:ext cx="9144000" cy="6858000"/>
          </a:xfrm>
          <a:prstGeom prst="rect">
            <a:avLst/>
          </a:prstGeom>
        </p:spPr>
      </p:pic>
      <p:sp>
        <p:nvSpPr>
          <p:cNvPr id="3" name="TextBox 2"/>
          <p:cNvSpPr txBox="1"/>
          <p:nvPr/>
        </p:nvSpPr>
        <p:spPr>
          <a:xfrm>
            <a:off x="2914650" y="2404558"/>
            <a:ext cx="5806020" cy="1384995"/>
          </a:xfrm>
          <a:prstGeom prst="rect">
            <a:avLst/>
          </a:prstGeom>
          <a:noFill/>
        </p:spPr>
        <p:txBody>
          <a:bodyPr wrap="square" rtlCol="0">
            <a:spAutoFit/>
          </a:bodyPr>
          <a:lstStyle/>
          <a:p>
            <a:pPr algn="r"/>
            <a:r>
              <a:rPr lang="en-US" sz="2800" dirty="0">
                <a:solidFill>
                  <a:schemeClr val="bg1"/>
                </a:solidFill>
                <a:latin typeface="Arial"/>
              </a:rPr>
              <a:t>Performance Management Webinar  Kevin Prendergast CEO Community Management Solutions</a:t>
            </a:r>
            <a:endParaRPr lang="en-US" sz="2000" dirty="0">
              <a:solidFill>
                <a:schemeClr val="bg1"/>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56FFB-399F-3165-EAC5-C2A80ED34869}"/>
              </a:ext>
            </a:extLst>
          </p:cNvPr>
          <p:cNvSpPr>
            <a:spLocks noGrp="1"/>
          </p:cNvSpPr>
          <p:nvPr>
            <p:ph type="title"/>
          </p:nvPr>
        </p:nvSpPr>
        <p:spPr/>
        <p:txBody>
          <a:bodyPr>
            <a:normAutofit/>
          </a:bodyPr>
          <a:lstStyle/>
          <a:p>
            <a:pPr algn="r"/>
            <a:r>
              <a:rPr lang="en-US" sz="3600" dirty="0"/>
              <a:t>Common Mistakes</a:t>
            </a:r>
            <a:endParaRPr lang="en-AU" sz="3600" dirty="0"/>
          </a:p>
        </p:txBody>
      </p:sp>
      <p:sp>
        <p:nvSpPr>
          <p:cNvPr id="3" name="Content Placeholder 2">
            <a:extLst>
              <a:ext uri="{FF2B5EF4-FFF2-40B4-BE49-F238E27FC236}">
                <a16:creationId xmlns:a16="http://schemas.microsoft.com/office/drawing/2014/main" id="{60CD4273-D79E-5F00-993C-A0D579A7548F}"/>
              </a:ext>
            </a:extLst>
          </p:cNvPr>
          <p:cNvSpPr>
            <a:spLocks noGrp="1"/>
          </p:cNvSpPr>
          <p:nvPr>
            <p:ph idx="1"/>
          </p:nvPr>
        </p:nvSpPr>
        <p:spPr/>
        <p:txBody>
          <a:bodyPr>
            <a:normAutofit fontScale="77500" lnSpcReduction="20000"/>
          </a:bodyPr>
          <a:lstStyle/>
          <a:p>
            <a:r>
              <a:rPr lang="en-US" dirty="0"/>
              <a:t>Not inducting staff or providing proper training in relation to policies and procedures</a:t>
            </a:r>
          </a:p>
          <a:p>
            <a:r>
              <a:rPr lang="en-US" dirty="0"/>
              <a:t>Inappropriate position descriptions</a:t>
            </a:r>
          </a:p>
          <a:p>
            <a:r>
              <a:rPr lang="en-US" dirty="0"/>
              <a:t>Lack of clarity on roles and responsibilities</a:t>
            </a:r>
          </a:p>
          <a:p>
            <a:r>
              <a:rPr lang="en-US" dirty="0"/>
              <a:t>Confusion regarding decision making capacity</a:t>
            </a:r>
          </a:p>
          <a:p>
            <a:r>
              <a:rPr lang="en-US" dirty="0"/>
              <a:t>Avoiding the issues</a:t>
            </a:r>
          </a:p>
          <a:p>
            <a:r>
              <a:rPr lang="en-US" dirty="0"/>
              <a:t>Not keeping accurate or any records</a:t>
            </a:r>
          </a:p>
          <a:p>
            <a:r>
              <a:rPr lang="en-US" dirty="0"/>
              <a:t>Not giving the employee enough information to respond (including time) (discuss)</a:t>
            </a:r>
          </a:p>
          <a:p>
            <a:r>
              <a:rPr lang="en-US" dirty="0"/>
              <a:t>Not allowing the employee to bring a support person</a:t>
            </a:r>
          </a:p>
          <a:p>
            <a:r>
              <a:rPr lang="en-US" dirty="0"/>
              <a:t>Improper investigations conducted</a:t>
            </a:r>
          </a:p>
          <a:p>
            <a:r>
              <a:rPr lang="en-US" dirty="0"/>
              <a:t>Bias</a:t>
            </a:r>
            <a:endParaRPr lang="en-AU" dirty="0"/>
          </a:p>
        </p:txBody>
      </p:sp>
    </p:spTree>
    <p:extLst>
      <p:ext uri="{BB962C8B-B14F-4D97-AF65-F5344CB8AC3E}">
        <p14:creationId xmlns:p14="http://schemas.microsoft.com/office/powerpoint/2010/main" val="2693913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87364-0D65-0C1C-9D37-A10E8E11B782}"/>
              </a:ext>
            </a:extLst>
          </p:cNvPr>
          <p:cNvSpPr>
            <a:spLocks noGrp="1"/>
          </p:cNvSpPr>
          <p:nvPr>
            <p:ph type="title"/>
          </p:nvPr>
        </p:nvSpPr>
        <p:spPr/>
        <p:txBody>
          <a:bodyPr>
            <a:normAutofit/>
          </a:bodyPr>
          <a:lstStyle/>
          <a:p>
            <a:pPr algn="r"/>
            <a:r>
              <a:rPr lang="en-US" sz="3600" dirty="0"/>
              <a:t>6 tips for Performance Management</a:t>
            </a:r>
            <a:endParaRPr lang="en-AU" sz="3600" dirty="0"/>
          </a:p>
        </p:txBody>
      </p:sp>
      <p:sp>
        <p:nvSpPr>
          <p:cNvPr id="3" name="Content Placeholder 2">
            <a:extLst>
              <a:ext uri="{FF2B5EF4-FFF2-40B4-BE49-F238E27FC236}">
                <a16:creationId xmlns:a16="http://schemas.microsoft.com/office/drawing/2014/main" id="{C0BD9B4B-6273-6A83-EE7F-A50FBEDB98F8}"/>
              </a:ext>
            </a:extLst>
          </p:cNvPr>
          <p:cNvSpPr>
            <a:spLocks noGrp="1"/>
          </p:cNvSpPr>
          <p:nvPr>
            <p:ph idx="1"/>
          </p:nvPr>
        </p:nvSpPr>
        <p:spPr/>
        <p:txBody>
          <a:bodyPr>
            <a:normAutofit fontScale="77500" lnSpcReduction="20000"/>
          </a:bodyPr>
          <a:lstStyle/>
          <a:p>
            <a:r>
              <a:rPr lang="en-US" dirty="0"/>
              <a:t>Have a clear process and “make sure you follow It "Discuss</a:t>
            </a:r>
          </a:p>
          <a:p>
            <a:r>
              <a:rPr lang="en-US" dirty="0"/>
              <a:t>Procedural fairness and natural justice</a:t>
            </a:r>
          </a:p>
          <a:p>
            <a:r>
              <a:rPr lang="en-US" dirty="0"/>
              <a:t>One policy for all</a:t>
            </a:r>
          </a:p>
          <a:p>
            <a:r>
              <a:rPr lang="en-US" dirty="0"/>
              <a:t>Train your Management</a:t>
            </a:r>
          </a:p>
          <a:p>
            <a:r>
              <a:rPr lang="en-US" dirty="0"/>
              <a:t>Hold your Management Accountable</a:t>
            </a:r>
          </a:p>
          <a:p>
            <a:r>
              <a:rPr lang="en-US" dirty="0"/>
              <a:t>Make the expectations and any changes very clear.</a:t>
            </a:r>
          </a:p>
          <a:p>
            <a:r>
              <a:rPr lang="en-US" dirty="0"/>
              <a:t>Use plain English</a:t>
            </a:r>
          </a:p>
          <a:p>
            <a:r>
              <a:rPr lang="en-US" dirty="0"/>
              <a:t>Listen very carefully prior to passing judgment</a:t>
            </a:r>
          </a:p>
          <a:p>
            <a:r>
              <a:rPr lang="en-US" dirty="0"/>
              <a:t>Allow time to improve performance (reasonable)</a:t>
            </a:r>
          </a:p>
          <a:p>
            <a:r>
              <a:rPr lang="en-US" dirty="0"/>
              <a:t>What can you do to assist</a:t>
            </a:r>
          </a:p>
          <a:p>
            <a:r>
              <a:rPr lang="en-US" dirty="0"/>
              <a:t>Make the whole process a positive experience.</a:t>
            </a:r>
            <a:endParaRPr lang="en-AU" dirty="0"/>
          </a:p>
        </p:txBody>
      </p:sp>
    </p:spTree>
    <p:extLst>
      <p:ext uri="{BB962C8B-B14F-4D97-AF65-F5344CB8AC3E}">
        <p14:creationId xmlns:p14="http://schemas.microsoft.com/office/powerpoint/2010/main" val="1773508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DC197-D835-38C3-5514-E6B49E91124C}"/>
              </a:ext>
            </a:extLst>
          </p:cNvPr>
          <p:cNvSpPr>
            <a:spLocks noGrp="1"/>
          </p:cNvSpPr>
          <p:nvPr>
            <p:ph type="title"/>
          </p:nvPr>
        </p:nvSpPr>
        <p:spPr/>
        <p:txBody>
          <a:bodyPr>
            <a:normAutofit/>
          </a:bodyPr>
          <a:lstStyle/>
          <a:p>
            <a:pPr algn="r"/>
            <a:r>
              <a:rPr lang="en-US" sz="3600" dirty="0"/>
              <a:t>Conversations</a:t>
            </a:r>
            <a:endParaRPr lang="en-AU" sz="3600" dirty="0"/>
          </a:p>
        </p:txBody>
      </p:sp>
      <p:sp>
        <p:nvSpPr>
          <p:cNvPr id="3" name="Content Placeholder 2">
            <a:extLst>
              <a:ext uri="{FF2B5EF4-FFF2-40B4-BE49-F238E27FC236}">
                <a16:creationId xmlns:a16="http://schemas.microsoft.com/office/drawing/2014/main" id="{E1D7BE16-657E-74BA-2FBA-DA9F98183ECB}"/>
              </a:ext>
            </a:extLst>
          </p:cNvPr>
          <p:cNvSpPr>
            <a:spLocks noGrp="1"/>
          </p:cNvSpPr>
          <p:nvPr>
            <p:ph idx="1"/>
          </p:nvPr>
        </p:nvSpPr>
        <p:spPr/>
        <p:txBody>
          <a:bodyPr>
            <a:normAutofit fontScale="92500" lnSpcReduction="20000"/>
          </a:bodyPr>
          <a:lstStyle/>
          <a:p>
            <a:r>
              <a:rPr lang="en-US" dirty="0"/>
              <a:t>Avoiding conflict and difficult conversations is the number one reason why poor performance is tolerated.</a:t>
            </a:r>
          </a:p>
          <a:p>
            <a:r>
              <a:rPr lang="en-US" dirty="0"/>
              <a:t>Fear of having a complaint is the second.</a:t>
            </a:r>
          </a:p>
          <a:p>
            <a:r>
              <a:rPr lang="en-US" dirty="0"/>
              <a:t>Office friendship is another.</a:t>
            </a:r>
          </a:p>
          <a:p>
            <a:r>
              <a:rPr lang="en-US" dirty="0"/>
              <a:t>Fear of losing staff is another.</a:t>
            </a:r>
          </a:p>
          <a:p>
            <a:r>
              <a:rPr lang="en-US" dirty="0"/>
              <a:t>Trying to spare a colleague's feelings</a:t>
            </a:r>
          </a:p>
          <a:p>
            <a:r>
              <a:rPr lang="en-US" dirty="0"/>
              <a:t>How do I work with them moving forward</a:t>
            </a:r>
          </a:p>
          <a:p>
            <a:r>
              <a:rPr lang="en-US" dirty="0"/>
              <a:t>Fear of making a mistake</a:t>
            </a:r>
          </a:p>
          <a:p>
            <a:r>
              <a:rPr lang="en-US" dirty="0"/>
              <a:t>Scared to damage culture (discuss)</a:t>
            </a:r>
            <a:endParaRPr lang="en-AU" dirty="0"/>
          </a:p>
        </p:txBody>
      </p:sp>
    </p:spTree>
    <p:extLst>
      <p:ext uri="{BB962C8B-B14F-4D97-AF65-F5344CB8AC3E}">
        <p14:creationId xmlns:p14="http://schemas.microsoft.com/office/powerpoint/2010/main" val="1187963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A256E-D2EF-BF28-DF5A-4D62CB2E215F}"/>
              </a:ext>
            </a:extLst>
          </p:cNvPr>
          <p:cNvSpPr>
            <a:spLocks noGrp="1"/>
          </p:cNvSpPr>
          <p:nvPr>
            <p:ph type="title"/>
          </p:nvPr>
        </p:nvSpPr>
        <p:spPr/>
        <p:txBody>
          <a:bodyPr>
            <a:normAutofit/>
          </a:bodyPr>
          <a:lstStyle/>
          <a:p>
            <a:pPr algn="r"/>
            <a:r>
              <a:rPr lang="en-US" sz="3600" dirty="0"/>
              <a:t>How to overcome</a:t>
            </a:r>
            <a:endParaRPr lang="en-AU" sz="3600" dirty="0"/>
          </a:p>
        </p:txBody>
      </p:sp>
      <p:sp>
        <p:nvSpPr>
          <p:cNvPr id="3" name="Content Placeholder 2">
            <a:extLst>
              <a:ext uri="{FF2B5EF4-FFF2-40B4-BE49-F238E27FC236}">
                <a16:creationId xmlns:a16="http://schemas.microsoft.com/office/drawing/2014/main" id="{D40C4780-9A5D-7D2B-ED32-52D08C5B6DC6}"/>
              </a:ext>
            </a:extLst>
          </p:cNvPr>
          <p:cNvSpPr>
            <a:spLocks noGrp="1"/>
          </p:cNvSpPr>
          <p:nvPr>
            <p:ph idx="1"/>
          </p:nvPr>
        </p:nvSpPr>
        <p:spPr/>
        <p:txBody>
          <a:bodyPr>
            <a:normAutofit fontScale="62500" lnSpcReduction="20000"/>
          </a:bodyPr>
          <a:lstStyle/>
          <a:p>
            <a:r>
              <a:rPr lang="en-US" dirty="0"/>
              <a:t>Make a decision to become a manager and do not become one unless you wish to take the responsibility.</a:t>
            </a:r>
          </a:p>
          <a:p>
            <a:r>
              <a:rPr lang="en-US" dirty="0"/>
              <a:t>Act ethically and honestly</a:t>
            </a:r>
          </a:p>
          <a:p>
            <a:r>
              <a:rPr lang="en-US" dirty="0"/>
              <a:t>Attend training do not presume that you have all the answers due to experience or because of the job title.</a:t>
            </a:r>
          </a:p>
          <a:p>
            <a:r>
              <a:rPr lang="en-US" dirty="0"/>
              <a:t>Do not be afraid to ask for assistance.</a:t>
            </a:r>
          </a:p>
          <a:p>
            <a:r>
              <a:rPr lang="en-US" dirty="0"/>
              <a:t>Seeking help is not a weakness.</a:t>
            </a:r>
          </a:p>
          <a:p>
            <a:r>
              <a:rPr lang="en-US" dirty="0"/>
              <a:t>Be open to self reflection</a:t>
            </a:r>
          </a:p>
          <a:p>
            <a:r>
              <a:rPr lang="en-US" dirty="0"/>
              <a:t>Concentrate of being helpful</a:t>
            </a:r>
          </a:p>
          <a:p>
            <a:r>
              <a:rPr lang="en-US" dirty="0"/>
              <a:t>Welcome the discomfort see each challenge as an opportunity</a:t>
            </a:r>
          </a:p>
          <a:p>
            <a:r>
              <a:rPr lang="en-US" dirty="0"/>
              <a:t>Own up to your mistakes</a:t>
            </a:r>
          </a:p>
          <a:p>
            <a:r>
              <a:rPr lang="en-US" dirty="0"/>
              <a:t>Think carefully before acting</a:t>
            </a:r>
          </a:p>
          <a:p>
            <a:r>
              <a:rPr lang="en-US" dirty="0"/>
              <a:t>Know your own trigger points (discuss)</a:t>
            </a:r>
          </a:p>
          <a:p>
            <a:r>
              <a:rPr lang="en-US" dirty="0"/>
              <a:t>Accept that improvement is continuous.</a:t>
            </a:r>
            <a:endParaRPr lang="en-AU" dirty="0"/>
          </a:p>
        </p:txBody>
      </p:sp>
    </p:spTree>
    <p:extLst>
      <p:ext uri="{BB962C8B-B14F-4D97-AF65-F5344CB8AC3E}">
        <p14:creationId xmlns:p14="http://schemas.microsoft.com/office/powerpoint/2010/main" val="3423285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7E468-BC16-CF5B-E2C6-C802ECE24B74}"/>
              </a:ext>
            </a:extLst>
          </p:cNvPr>
          <p:cNvSpPr>
            <a:spLocks noGrp="1"/>
          </p:cNvSpPr>
          <p:nvPr>
            <p:ph type="title"/>
          </p:nvPr>
        </p:nvSpPr>
        <p:spPr/>
        <p:txBody>
          <a:bodyPr>
            <a:normAutofit/>
          </a:bodyPr>
          <a:lstStyle/>
          <a:p>
            <a:pPr algn="r"/>
            <a:r>
              <a:rPr lang="en-US" sz="3600" dirty="0"/>
              <a:t>Warnings and Disciplinary Process</a:t>
            </a:r>
            <a:endParaRPr lang="en-AU" sz="3600" dirty="0"/>
          </a:p>
        </p:txBody>
      </p:sp>
      <p:sp>
        <p:nvSpPr>
          <p:cNvPr id="3" name="Content Placeholder 2">
            <a:extLst>
              <a:ext uri="{FF2B5EF4-FFF2-40B4-BE49-F238E27FC236}">
                <a16:creationId xmlns:a16="http://schemas.microsoft.com/office/drawing/2014/main" id="{33C1EDF8-E303-66AE-8EF7-ADA20CDF98A9}"/>
              </a:ext>
            </a:extLst>
          </p:cNvPr>
          <p:cNvSpPr>
            <a:spLocks noGrp="1"/>
          </p:cNvSpPr>
          <p:nvPr>
            <p:ph idx="1"/>
          </p:nvPr>
        </p:nvSpPr>
        <p:spPr/>
        <p:txBody>
          <a:bodyPr>
            <a:normAutofit fontScale="92500" lnSpcReduction="10000"/>
          </a:bodyPr>
          <a:lstStyle/>
          <a:p>
            <a:r>
              <a:rPr lang="en-US" dirty="0"/>
              <a:t>When and if the time comes to take formal disciplinary action, then you must provide some thought into your actions.</a:t>
            </a:r>
          </a:p>
          <a:p>
            <a:r>
              <a:rPr lang="en-US" dirty="0"/>
              <a:t>This should not be taken lightly, and you must ensure that you follow a fair and equitable process for a genuine and or valid reason where other strategies are not suitable or have been unsuccessful.</a:t>
            </a:r>
          </a:p>
          <a:p>
            <a:r>
              <a:rPr lang="en-US" dirty="0"/>
              <a:t>You may wish to consider advice from CM Solutions.</a:t>
            </a:r>
            <a:endParaRPr lang="en-AU" dirty="0"/>
          </a:p>
        </p:txBody>
      </p:sp>
    </p:spTree>
    <p:extLst>
      <p:ext uri="{BB962C8B-B14F-4D97-AF65-F5344CB8AC3E}">
        <p14:creationId xmlns:p14="http://schemas.microsoft.com/office/powerpoint/2010/main" val="2395243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893B3-DB21-832D-B54D-3E23DCF4146B}"/>
              </a:ext>
            </a:extLst>
          </p:cNvPr>
          <p:cNvSpPr>
            <a:spLocks noGrp="1"/>
          </p:cNvSpPr>
          <p:nvPr>
            <p:ph type="title"/>
          </p:nvPr>
        </p:nvSpPr>
        <p:spPr/>
        <p:txBody>
          <a:bodyPr>
            <a:normAutofit/>
          </a:bodyPr>
          <a:lstStyle/>
          <a:p>
            <a:pPr algn="r"/>
            <a:r>
              <a:rPr lang="en-US" sz="3600" dirty="0"/>
              <a:t>General Principles</a:t>
            </a:r>
            <a:endParaRPr lang="en-AU" sz="3600" dirty="0"/>
          </a:p>
        </p:txBody>
      </p:sp>
      <p:sp>
        <p:nvSpPr>
          <p:cNvPr id="3" name="Content Placeholder 2">
            <a:extLst>
              <a:ext uri="{FF2B5EF4-FFF2-40B4-BE49-F238E27FC236}">
                <a16:creationId xmlns:a16="http://schemas.microsoft.com/office/drawing/2014/main" id="{4AAB78CC-84BC-CEA5-C070-3BEB6ED80B23}"/>
              </a:ext>
            </a:extLst>
          </p:cNvPr>
          <p:cNvSpPr>
            <a:spLocks noGrp="1"/>
          </p:cNvSpPr>
          <p:nvPr>
            <p:ph idx="1"/>
          </p:nvPr>
        </p:nvSpPr>
        <p:spPr/>
        <p:txBody>
          <a:bodyPr/>
          <a:lstStyle/>
          <a:p>
            <a:r>
              <a:rPr lang="en-US" dirty="0"/>
              <a:t>Please note that every case and situation is different, for example are there any mitigating circumstances.</a:t>
            </a:r>
          </a:p>
          <a:p>
            <a:r>
              <a:rPr lang="en-US" dirty="0"/>
              <a:t>Generally, a person should be given an opportunity to improve and attempt to meet your expectations which must be reasonable</a:t>
            </a:r>
          </a:p>
          <a:p>
            <a:r>
              <a:rPr lang="en-US" dirty="0"/>
              <a:t>Performance appraisals.</a:t>
            </a:r>
          </a:p>
          <a:p>
            <a:endParaRPr lang="en-AU" dirty="0"/>
          </a:p>
        </p:txBody>
      </p:sp>
    </p:spTree>
    <p:extLst>
      <p:ext uri="{BB962C8B-B14F-4D97-AF65-F5344CB8AC3E}">
        <p14:creationId xmlns:p14="http://schemas.microsoft.com/office/powerpoint/2010/main" val="175068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136C4-E6B1-DC93-B37D-878A5914F350}"/>
              </a:ext>
            </a:extLst>
          </p:cNvPr>
          <p:cNvSpPr>
            <a:spLocks noGrp="1"/>
          </p:cNvSpPr>
          <p:nvPr>
            <p:ph type="title"/>
          </p:nvPr>
        </p:nvSpPr>
        <p:spPr/>
        <p:txBody>
          <a:bodyPr>
            <a:normAutofit/>
          </a:bodyPr>
          <a:lstStyle/>
          <a:p>
            <a:pPr algn="r"/>
            <a:r>
              <a:rPr lang="en-US" sz="3600" dirty="0"/>
              <a:t>Written/Verbal Warnings</a:t>
            </a:r>
            <a:endParaRPr lang="en-AU" sz="3600" dirty="0"/>
          </a:p>
        </p:txBody>
      </p:sp>
      <p:sp>
        <p:nvSpPr>
          <p:cNvPr id="3" name="Content Placeholder 2">
            <a:extLst>
              <a:ext uri="{FF2B5EF4-FFF2-40B4-BE49-F238E27FC236}">
                <a16:creationId xmlns:a16="http://schemas.microsoft.com/office/drawing/2014/main" id="{37F56D72-3090-EB21-0593-7192425C41CE}"/>
              </a:ext>
            </a:extLst>
          </p:cNvPr>
          <p:cNvSpPr>
            <a:spLocks noGrp="1"/>
          </p:cNvSpPr>
          <p:nvPr>
            <p:ph idx="1"/>
          </p:nvPr>
        </p:nvSpPr>
        <p:spPr/>
        <p:txBody>
          <a:bodyPr>
            <a:normAutofit fontScale="92500"/>
          </a:bodyPr>
          <a:lstStyle/>
          <a:p>
            <a:r>
              <a:rPr lang="en-US" dirty="0"/>
              <a:t>There is no legislation that states that an employer must give an employee 3 warnings or even 2 or 1 warnings prior to ending he employment relationship but this has been a somewhat regular occurrence in the past.</a:t>
            </a:r>
          </a:p>
          <a:p>
            <a:r>
              <a:rPr lang="en-US" dirty="0"/>
              <a:t>However, a pattern of warnings and opportunities to correct behavior may be viewed favorably depending on the circumstances if the matter was to proceed to an unfair dismissal claim.</a:t>
            </a:r>
            <a:endParaRPr lang="en-AU" dirty="0"/>
          </a:p>
        </p:txBody>
      </p:sp>
    </p:spTree>
    <p:extLst>
      <p:ext uri="{BB962C8B-B14F-4D97-AF65-F5344CB8AC3E}">
        <p14:creationId xmlns:p14="http://schemas.microsoft.com/office/powerpoint/2010/main" val="2672751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945AB-640D-E501-DEFB-F495A0201E6D}"/>
              </a:ext>
            </a:extLst>
          </p:cNvPr>
          <p:cNvSpPr>
            <a:spLocks noGrp="1"/>
          </p:cNvSpPr>
          <p:nvPr>
            <p:ph type="title"/>
          </p:nvPr>
        </p:nvSpPr>
        <p:spPr/>
        <p:txBody>
          <a:bodyPr>
            <a:normAutofit/>
          </a:bodyPr>
          <a:lstStyle/>
          <a:p>
            <a:pPr algn="r"/>
            <a:r>
              <a:rPr lang="en-US" sz="3600" dirty="0"/>
              <a:t>If you intend to issue a warning</a:t>
            </a:r>
            <a:endParaRPr lang="en-AU" sz="3600" dirty="0"/>
          </a:p>
        </p:txBody>
      </p:sp>
      <p:sp>
        <p:nvSpPr>
          <p:cNvPr id="3" name="Content Placeholder 2">
            <a:extLst>
              <a:ext uri="{FF2B5EF4-FFF2-40B4-BE49-F238E27FC236}">
                <a16:creationId xmlns:a16="http://schemas.microsoft.com/office/drawing/2014/main" id="{B818604C-929C-EC49-F16C-0F49B60176CF}"/>
              </a:ext>
            </a:extLst>
          </p:cNvPr>
          <p:cNvSpPr>
            <a:spLocks noGrp="1"/>
          </p:cNvSpPr>
          <p:nvPr>
            <p:ph idx="1"/>
          </p:nvPr>
        </p:nvSpPr>
        <p:spPr/>
        <p:txBody>
          <a:bodyPr>
            <a:normAutofit lnSpcReduction="10000"/>
          </a:bodyPr>
          <a:lstStyle/>
          <a:p>
            <a:r>
              <a:rPr lang="en-US" dirty="0"/>
              <a:t>Make sure that the person receiving the warning is very clear for the exact reason that the warning has been issued.</a:t>
            </a:r>
          </a:p>
          <a:p>
            <a:r>
              <a:rPr lang="en-US" dirty="0"/>
              <a:t>Document all the details which led up to the decision for the warning and the warning itself.</a:t>
            </a:r>
          </a:p>
          <a:p>
            <a:r>
              <a:rPr lang="en-US" dirty="0"/>
              <a:t>Set out the new expectations, what changes need to be made and the timeline and any support which will be provided (discuss) </a:t>
            </a:r>
            <a:endParaRPr lang="en-AU" dirty="0"/>
          </a:p>
        </p:txBody>
      </p:sp>
    </p:spTree>
    <p:extLst>
      <p:ext uri="{BB962C8B-B14F-4D97-AF65-F5344CB8AC3E}">
        <p14:creationId xmlns:p14="http://schemas.microsoft.com/office/powerpoint/2010/main" val="3823455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FA206-D86D-34B5-763C-B5587D16C539}"/>
              </a:ext>
            </a:extLst>
          </p:cNvPr>
          <p:cNvSpPr>
            <a:spLocks noGrp="1"/>
          </p:cNvSpPr>
          <p:nvPr>
            <p:ph type="title"/>
          </p:nvPr>
        </p:nvSpPr>
        <p:spPr/>
        <p:txBody>
          <a:bodyPr>
            <a:normAutofit/>
          </a:bodyPr>
          <a:lstStyle/>
          <a:p>
            <a:pPr algn="r"/>
            <a:r>
              <a:rPr lang="en-US" sz="3600" dirty="0"/>
              <a:t>Follow up</a:t>
            </a:r>
            <a:endParaRPr lang="en-AU" sz="3600" dirty="0"/>
          </a:p>
        </p:txBody>
      </p:sp>
      <p:sp>
        <p:nvSpPr>
          <p:cNvPr id="3" name="Content Placeholder 2">
            <a:extLst>
              <a:ext uri="{FF2B5EF4-FFF2-40B4-BE49-F238E27FC236}">
                <a16:creationId xmlns:a16="http://schemas.microsoft.com/office/drawing/2014/main" id="{F5DC961B-F25E-3894-544C-3EAEB1C47823}"/>
              </a:ext>
            </a:extLst>
          </p:cNvPr>
          <p:cNvSpPr>
            <a:spLocks noGrp="1"/>
          </p:cNvSpPr>
          <p:nvPr>
            <p:ph idx="1"/>
          </p:nvPr>
        </p:nvSpPr>
        <p:spPr/>
        <p:txBody>
          <a:bodyPr/>
          <a:lstStyle/>
          <a:p>
            <a:r>
              <a:rPr lang="en-US" dirty="0"/>
              <a:t>Ensure that confidentiality is followed at all times.</a:t>
            </a:r>
          </a:p>
          <a:p>
            <a:r>
              <a:rPr lang="en-US" dirty="0"/>
              <a:t>Be aware of the impact this may have on the employee and what you can do to mitigate this. (discuss)</a:t>
            </a:r>
          </a:p>
          <a:p>
            <a:r>
              <a:rPr lang="en-US" dirty="0"/>
              <a:t>Follow up when applicable to discuss progress without micromanagement. (discuss)</a:t>
            </a:r>
            <a:endParaRPr lang="en-AU" dirty="0"/>
          </a:p>
        </p:txBody>
      </p:sp>
    </p:spTree>
    <p:extLst>
      <p:ext uri="{BB962C8B-B14F-4D97-AF65-F5344CB8AC3E}">
        <p14:creationId xmlns:p14="http://schemas.microsoft.com/office/powerpoint/2010/main" val="24384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ECDC2-6C3D-F4FF-60E2-FE56C89F6363}"/>
              </a:ext>
            </a:extLst>
          </p:cNvPr>
          <p:cNvSpPr>
            <a:spLocks noGrp="1"/>
          </p:cNvSpPr>
          <p:nvPr>
            <p:ph type="title"/>
          </p:nvPr>
        </p:nvSpPr>
        <p:spPr>
          <a:xfrm>
            <a:off x="914400" y="291826"/>
            <a:ext cx="8069802" cy="1143000"/>
          </a:xfrm>
        </p:spPr>
        <p:txBody>
          <a:bodyPr>
            <a:normAutofit/>
          </a:bodyPr>
          <a:lstStyle/>
          <a:p>
            <a:pPr algn="r"/>
            <a:r>
              <a:rPr lang="en-US" sz="3600" dirty="0"/>
              <a:t>If the performance has not improved</a:t>
            </a:r>
            <a:endParaRPr lang="en-AU" sz="3600" dirty="0"/>
          </a:p>
        </p:txBody>
      </p:sp>
      <p:sp>
        <p:nvSpPr>
          <p:cNvPr id="3" name="Content Placeholder 2">
            <a:extLst>
              <a:ext uri="{FF2B5EF4-FFF2-40B4-BE49-F238E27FC236}">
                <a16:creationId xmlns:a16="http://schemas.microsoft.com/office/drawing/2014/main" id="{2CDCB5B0-8D57-47FD-E1FE-5D1E03A05D4B}"/>
              </a:ext>
            </a:extLst>
          </p:cNvPr>
          <p:cNvSpPr>
            <a:spLocks noGrp="1"/>
          </p:cNvSpPr>
          <p:nvPr>
            <p:ph idx="1"/>
          </p:nvPr>
        </p:nvSpPr>
        <p:spPr/>
        <p:txBody>
          <a:bodyPr/>
          <a:lstStyle/>
          <a:p>
            <a:r>
              <a:rPr lang="en-US" dirty="0"/>
              <a:t>Contemplate new ways to assist.</a:t>
            </a:r>
          </a:p>
          <a:p>
            <a:r>
              <a:rPr lang="en-US" dirty="0"/>
              <a:t>Clarify the timeline</a:t>
            </a:r>
          </a:p>
          <a:p>
            <a:r>
              <a:rPr lang="en-US" dirty="0"/>
              <a:t>Clarify any misunderstanding</a:t>
            </a:r>
          </a:p>
          <a:p>
            <a:r>
              <a:rPr lang="en-US" dirty="0"/>
              <a:t>Issue an additional warning</a:t>
            </a:r>
          </a:p>
          <a:p>
            <a:r>
              <a:rPr lang="en-US" dirty="0"/>
              <a:t>Provide additional training</a:t>
            </a:r>
          </a:p>
          <a:p>
            <a:r>
              <a:rPr lang="en-US" dirty="0"/>
              <a:t>Explain the consequences</a:t>
            </a:r>
          </a:p>
          <a:p>
            <a:r>
              <a:rPr lang="en-US" dirty="0"/>
              <a:t>Performance Improvement Plan</a:t>
            </a:r>
            <a:endParaRPr lang="en-AU" dirty="0"/>
          </a:p>
        </p:txBody>
      </p:sp>
    </p:spTree>
    <p:extLst>
      <p:ext uri="{BB962C8B-B14F-4D97-AF65-F5344CB8AC3E}">
        <p14:creationId xmlns:p14="http://schemas.microsoft.com/office/powerpoint/2010/main" val="126445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AU" sz="3600" dirty="0"/>
              <a:t>Managing Performance</a:t>
            </a:r>
          </a:p>
        </p:txBody>
      </p:sp>
      <p:sp>
        <p:nvSpPr>
          <p:cNvPr id="3" name="Content Placeholder 2"/>
          <p:cNvSpPr>
            <a:spLocks noGrp="1"/>
          </p:cNvSpPr>
          <p:nvPr>
            <p:ph idx="1"/>
          </p:nvPr>
        </p:nvSpPr>
        <p:spPr/>
        <p:txBody>
          <a:bodyPr>
            <a:normAutofit lnSpcReduction="10000"/>
          </a:bodyPr>
          <a:lstStyle/>
          <a:p>
            <a:r>
              <a:rPr lang="en-US" dirty="0"/>
              <a:t>The objective of performance management is a subcategory of an overall Human Resource Strategy to fall in line with HR best practice. (discuss)</a:t>
            </a:r>
          </a:p>
          <a:p>
            <a:r>
              <a:rPr lang="en-US" dirty="0"/>
              <a:t>This overall arching strategy formulates a key component of organizational culture (discuss)</a:t>
            </a:r>
          </a:p>
          <a:p>
            <a:r>
              <a:rPr lang="en-US" dirty="0"/>
              <a:t>However, it must be in line with organizational mission and values and their must be some consistency in approach.</a:t>
            </a:r>
          </a:p>
          <a:p>
            <a:endParaRPr lang="en-AU" dirty="0"/>
          </a:p>
        </p:txBody>
      </p:sp>
    </p:spTree>
    <p:extLst>
      <p:ext uri="{BB962C8B-B14F-4D97-AF65-F5344CB8AC3E}">
        <p14:creationId xmlns:p14="http://schemas.microsoft.com/office/powerpoint/2010/main" val="3312074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5513-1880-4E0F-D7AB-0CC53309B31B}"/>
              </a:ext>
            </a:extLst>
          </p:cNvPr>
          <p:cNvSpPr>
            <a:spLocks noGrp="1"/>
          </p:cNvSpPr>
          <p:nvPr>
            <p:ph type="title"/>
          </p:nvPr>
        </p:nvSpPr>
        <p:spPr/>
        <p:txBody>
          <a:bodyPr>
            <a:normAutofit/>
          </a:bodyPr>
          <a:lstStyle/>
          <a:p>
            <a:pPr algn="r"/>
            <a:r>
              <a:rPr lang="en-US" sz="3600" dirty="0"/>
              <a:t>Termination</a:t>
            </a:r>
            <a:endParaRPr lang="en-AU" sz="3600" dirty="0"/>
          </a:p>
        </p:txBody>
      </p:sp>
      <p:sp>
        <p:nvSpPr>
          <p:cNvPr id="3" name="Content Placeholder 2">
            <a:extLst>
              <a:ext uri="{FF2B5EF4-FFF2-40B4-BE49-F238E27FC236}">
                <a16:creationId xmlns:a16="http://schemas.microsoft.com/office/drawing/2014/main" id="{0599CC7D-D1C0-0095-DCE6-760832FC4EA7}"/>
              </a:ext>
            </a:extLst>
          </p:cNvPr>
          <p:cNvSpPr>
            <a:spLocks noGrp="1"/>
          </p:cNvSpPr>
          <p:nvPr>
            <p:ph idx="1"/>
          </p:nvPr>
        </p:nvSpPr>
        <p:spPr/>
        <p:txBody>
          <a:bodyPr/>
          <a:lstStyle/>
          <a:p>
            <a:r>
              <a:rPr lang="en-US" dirty="0"/>
              <a:t>Obtain advice first</a:t>
            </a:r>
          </a:p>
          <a:p>
            <a:r>
              <a:rPr lang="en-US" dirty="0"/>
              <a:t>Ensure that the person from your perspective is not being unfairly dismissed</a:t>
            </a:r>
          </a:p>
          <a:p>
            <a:r>
              <a:rPr lang="en-US" dirty="0"/>
              <a:t>Is given a correct termination letter</a:t>
            </a:r>
            <a:endParaRPr lang="en-AU" dirty="0"/>
          </a:p>
        </p:txBody>
      </p:sp>
    </p:spTree>
    <p:extLst>
      <p:ext uri="{BB962C8B-B14F-4D97-AF65-F5344CB8AC3E}">
        <p14:creationId xmlns:p14="http://schemas.microsoft.com/office/powerpoint/2010/main" val="33411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1608A-87D1-1FEE-E60A-EDE77FB603C5}"/>
              </a:ext>
            </a:extLst>
          </p:cNvPr>
          <p:cNvSpPr>
            <a:spLocks noGrp="1"/>
          </p:cNvSpPr>
          <p:nvPr>
            <p:ph type="title"/>
          </p:nvPr>
        </p:nvSpPr>
        <p:spPr/>
        <p:txBody>
          <a:bodyPr>
            <a:normAutofit/>
          </a:bodyPr>
          <a:lstStyle/>
          <a:p>
            <a:pPr algn="r"/>
            <a:r>
              <a:rPr lang="en-US" sz="3600" dirty="0"/>
              <a:t>Managing Performance</a:t>
            </a:r>
            <a:endParaRPr lang="en-AU" sz="3600" dirty="0"/>
          </a:p>
        </p:txBody>
      </p:sp>
      <p:sp>
        <p:nvSpPr>
          <p:cNvPr id="3" name="Content Placeholder 2">
            <a:extLst>
              <a:ext uri="{FF2B5EF4-FFF2-40B4-BE49-F238E27FC236}">
                <a16:creationId xmlns:a16="http://schemas.microsoft.com/office/drawing/2014/main" id="{587FFDCE-A2CF-E763-DB63-A2418D98EBC7}"/>
              </a:ext>
            </a:extLst>
          </p:cNvPr>
          <p:cNvSpPr>
            <a:spLocks noGrp="1"/>
          </p:cNvSpPr>
          <p:nvPr>
            <p:ph idx="1"/>
          </p:nvPr>
        </p:nvSpPr>
        <p:spPr/>
        <p:txBody>
          <a:bodyPr>
            <a:normAutofit fontScale="85000" lnSpcReduction="20000"/>
          </a:bodyPr>
          <a:lstStyle/>
          <a:p>
            <a:r>
              <a:rPr lang="en-US" dirty="0"/>
              <a:t>There is now renewed pressure due to the economy to do more with less so that organizations can remain competitive.</a:t>
            </a:r>
          </a:p>
          <a:p>
            <a:r>
              <a:rPr lang="en-US" dirty="0"/>
              <a:t>This is a delicate balancing act however and we must also be mindful of the new Psychosocial Code of Practice. (discuss)</a:t>
            </a:r>
          </a:p>
          <a:p>
            <a:r>
              <a:rPr lang="en-US" dirty="0"/>
              <a:t>Generally, however if your people are working to maximum capacity or close to that and they are aligned with the organizations vision and service delivery model then overall their will be increased productivity, an engaged and happy workforce and this will aid in your employee retention strategy. (discuss)</a:t>
            </a:r>
            <a:endParaRPr lang="en-AU" dirty="0"/>
          </a:p>
        </p:txBody>
      </p:sp>
    </p:spTree>
    <p:extLst>
      <p:ext uri="{BB962C8B-B14F-4D97-AF65-F5344CB8AC3E}">
        <p14:creationId xmlns:p14="http://schemas.microsoft.com/office/powerpoint/2010/main" val="3946134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A0837-C3F4-87C3-DAE2-F6B7B7115CE2}"/>
              </a:ext>
            </a:extLst>
          </p:cNvPr>
          <p:cNvSpPr>
            <a:spLocks noGrp="1"/>
          </p:cNvSpPr>
          <p:nvPr>
            <p:ph type="title"/>
          </p:nvPr>
        </p:nvSpPr>
        <p:spPr>
          <a:xfrm>
            <a:off x="457200" y="160336"/>
            <a:ext cx="8229600" cy="1143000"/>
          </a:xfrm>
        </p:spPr>
        <p:txBody>
          <a:bodyPr>
            <a:noAutofit/>
          </a:bodyPr>
          <a:lstStyle/>
          <a:p>
            <a:pPr algn="r"/>
            <a:r>
              <a:rPr lang="en-US" sz="3600" dirty="0"/>
              <a:t>What happens when our </a:t>
            </a:r>
            <a:br>
              <a:rPr lang="en-US" sz="3600" dirty="0"/>
            </a:br>
            <a:r>
              <a:rPr lang="en-US" sz="3600" dirty="0"/>
              <a:t>people underperform</a:t>
            </a:r>
            <a:endParaRPr lang="en-AU" sz="3600" dirty="0"/>
          </a:p>
        </p:txBody>
      </p:sp>
      <p:sp>
        <p:nvSpPr>
          <p:cNvPr id="3" name="Content Placeholder 2">
            <a:extLst>
              <a:ext uri="{FF2B5EF4-FFF2-40B4-BE49-F238E27FC236}">
                <a16:creationId xmlns:a16="http://schemas.microsoft.com/office/drawing/2014/main" id="{DB5580F9-7DCD-D0A6-73D4-E6BE93E176E4}"/>
              </a:ext>
            </a:extLst>
          </p:cNvPr>
          <p:cNvSpPr>
            <a:spLocks noGrp="1"/>
          </p:cNvSpPr>
          <p:nvPr>
            <p:ph idx="1"/>
          </p:nvPr>
        </p:nvSpPr>
        <p:spPr/>
        <p:txBody>
          <a:bodyPr/>
          <a:lstStyle/>
          <a:p>
            <a:r>
              <a:rPr lang="en-US" dirty="0"/>
              <a:t>There are numerous issues that may occur.</a:t>
            </a:r>
          </a:p>
          <a:p>
            <a:r>
              <a:rPr lang="en-US" dirty="0"/>
              <a:t>Impact on the service delivery model</a:t>
            </a:r>
          </a:p>
          <a:p>
            <a:r>
              <a:rPr lang="en-US" dirty="0"/>
              <a:t>Lack of focus and concentration</a:t>
            </a:r>
          </a:p>
          <a:p>
            <a:r>
              <a:rPr lang="en-US" dirty="0"/>
              <a:t>High turnover of staff</a:t>
            </a:r>
          </a:p>
          <a:p>
            <a:r>
              <a:rPr lang="en-US" dirty="0"/>
              <a:t>Lack of motivation, gaps in getting the job done</a:t>
            </a:r>
          </a:p>
          <a:p>
            <a:r>
              <a:rPr lang="en-US" dirty="0"/>
              <a:t>Confusion on roles and responsibilities (discuss)</a:t>
            </a:r>
            <a:endParaRPr lang="en-AU" dirty="0"/>
          </a:p>
        </p:txBody>
      </p:sp>
    </p:spTree>
    <p:extLst>
      <p:ext uri="{BB962C8B-B14F-4D97-AF65-F5344CB8AC3E}">
        <p14:creationId xmlns:p14="http://schemas.microsoft.com/office/powerpoint/2010/main" val="1179017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54C53-FC2E-985F-C3A5-EA7E8DF44CA7}"/>
              </a:ext>
            </a:extLst>
          </p:cNvPr>
          <p:cNvSpPr>
            <a:spLocks noGrp="1"/>
          </p:cNvSpPr>
          <p:nvPr>
            <p:ph type="title"/>
          </p:nvPr>
        </p:nvSpPr>
        <p:spPr/>
        <p:txBody>
          <a:bodyPr>
            <a:normAutofit/>
          </a:bodyPr>
          <a:lstStyle/>
          <a:p>
            <a:pPr algn="r"/>
            <a:r>
              <a:rPr lang="en-US" sz="3600" dirty="0"/>
              <a:t>What is underperformance</a:t>
            </a:r>
            <a:endParaRPr lang="en-AU" sz="4800" dirty="0"/>
          </a:p>
        </p:txBody>
      </p:sp>
      <p:sp>
        <p:nvSpPr>
          <p:cNvPr id="3" name="Content Placeholder 2">
            <a:extLst>
              <a:ext uri="{FF2B5EF4-FFF2-40B4-BE49-F238E27FC236}">
                <a16:creationId xmlns:a16="http://schemas.microsoft.com/office/drawing/2014/main" id="{E6541AD9-7927-8615-ADA4-7D6FDA6C28C9}"/>
              </a:ext>
            </a:extLst>
          </p:cNvPr>
          <p:cNvSpPr>
            <a:spLocks noGrp="1"/>
          </p:cNvSpPr>
          <p:nvPr>
            <p:ph idx="1"/>
          </p:nvPr>
        </p:nvSpPr>
        <p:spPr/>
        <p:txBody>
          <a:bodyPr/>
          <a:lstStyle/>
          <a:p>
            <a:r>
              <a:rPr lang="en-US" dirty="0"/>
              <a:t>When a person does not do their job properly or at the level that is required (discuss)</a:t>
            </a:r>
          </a:p>
          <a:p>
            <a:r>
              <a:rPr lang="en-US" dirty="0"/>
              <a:t>Not actually doing their job at all (who is responsible)</a:t>
            </a:r>
          </a:p>
          <a:p>
            <a:r>
              <a:rPr lang="en-US" dirty="0"/>
              <a:t>Inappropriate conduct at work (code of conduct)</a:t>
            </a:r>
          </a:p>
          <a:p>
            <a:r>
              <a:rPr lang="en-US" dirty="0"/>
              <a:t>Negative impact on others and on the company</a:t>
            </a:r>
            <a:endParaRPr lang="en-AU" dirty="0"/>
          </a:p>
        </p:txBody>
      </p:sp>
    </p:spTree>
    <p:extLst>
      <p:ext uri="{BB962C8B-B14F-4D97-AF65-F5344CB8AC3E}">
        <p14:creationId xmlns:p14="http://schemas.microsoft.com/office/powerpoint/2010/main" val="2387634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EBF5A-97A2-9EB6-4531-C19C936B5960}"/>
              </a:ext>
            </a:extLst>
          </p:cNvPr>
          <p:cNvSpPr>
            <a:spLocks noGrp="1"/>
          </p:cNvSpPr>
          <p:nvPr>
            <p:ph type="title"/>
          </p:nvPr>
        </p:nvSpPr>
        <p:spPr/>
        <p:txBody>
          <a:bodyPr>
            <a:normAutofit/>
          </a:bodyPr>
          <a:lstStyle/>
          <a:p>
            <a:pPr algn="r"/>
            <a:r>
              <a:rPr lang="en-US" sz="3600" dirty="0"/>
              <a:t>Serious</a:t>
            </a:r>
            <a:r>
              <a:rPr lang="en-US" sz="4800" dirty="0"/>
              <a:t> </a:t>
            </a:r>
            <a:r>
              <a:rPr lang="en-US" sz="3600" dirty="0"/>
              <a:t>misconduct</a:t>
            </a:r>
            <a:endParaRPr lang="en-AU" sz="4800" dirty="0"/>
          </a:p>
        </p:txBody>
      </p:sp>
      <p:sp>
        <p:nvSpPr>
          <p:cNvPr id="3" name="Content Placeholder 2">
            <a:extLst>
              <a:ext uri="{FF2B5EF4-FFF2-40B4-BE49-F238E27FC236}">
                <a16:creationId xmlns:a16="http://schemas.microsoft.com/office/drawing/2014/main" id="{924CC4A7-6E32-3BF7-34E9-0C867F3D2C0C}"/>
              </a:ext>
            </a:extLst>
          </p:cNvPr>
          <p:cNvSpPr>
            <a:spLocks noGrp="1"/>
          </p:cNvSpPr>
          <p:nvPr>
            <p:ph idx="1"/>
          </p:nvPr>
        </p:nvSpPr>
        <p:spPr/>
        <p:txBody>
          <a:bodyPr>
            <a:normAutofit fontScale="92500" lnSpcReduction="20000"/>
          </a:bodyPr>
          <a:lstStyle/>
          <a:p>
            <a:r>
              <a:rPr lang="en-US" dirty="0"/>
              <a:t>Serious misconduct can include:</a:t>
            </a:r>
          </a:p>
          <a:p>
            <a:r>
              <a:rPr lang="en-US" dirty="0"/>
              <a:t>Causing serious and imminent risk to the health and safety of another person or themselves or to the reputation of profits of their employer’s business.</a:t>
            </a:r>
          </a:p>
          <a:p>
            <a:r>
              <a:rPr lang="en-US" dirty="0"/>
              <a:t>Deliberately behaves in a way which is inconsistent with continuing their employment.</a:t>
            </a:r>
          </a:p>
          <a:p>
            <a:r>
              <a:rPr lang="en-US" dirty="0"/>
              <a:t>Serious breaches such as fighting, drug use, sexual harassment,  stealing, fraud, misappropriation, failure to follow instructions (discuss)</a:t>
            </a:r>
            <a:endParaRPr lang="en-AU" dirty="0"/>
          </a:p>
        </p:txBody>
      </p:sp>
    </p:spTree>
    <p:extLst>
      <p:ext uri="{BB962C8B-B14F-4D97-AF65-F5344CB8AC3E}">
        <p14:creationId xmlns:p14="http://schemas.microsoft.com/office/powerpoint/2010/main" val="3084910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D947B-207D-F745-8BDA-3FB49E5148A8}"/>
              </a:ext>
            </a:extLst>
          </p:cNvPr>
          <p:cNvSpPr>
            <a:spLocks noGrp="1"/>
          </p:cNvSpPr>
          <p:nvPr>
            <p:ph type="title"/>
          </p:nvPr>
        </p:nvSpPr>
        <p:spPr/>
        <p:txBody>
          <a:bodyPr>
            <a:normAutofit/>
          </a:bodyPr>
          <a:lstStyle/>
          <a:p>
            <a:pPr algn="r"/>
            <a:r>
              <a:rPr lang="en-US" sz="3600" dirty="0"/>
              <a:t>Strategies</a:t>
            </a:r>
            <a:endParaRPr lang="en-AU" sz="4800" dirty="0"/>
          </a:p>
        </p:txBody>
      </p:sp>
      <p:sp>
        <p:nvSpPr>
          <p:cNvPr id="3" name="Content Placeholder 2">
            <a:extLst>
              <a:ext uri="{FF2B5EF4-FFF2-40B4-BE49-F238E27FC236}">
                <a16:creationId xmlns:a16="http://schemas.microsoft.com/office/drawing/2014/main" id="{8CE8AE24-E22C-64F6-04D8-5D114BA8F168}"/>
              </a:ext>
            </a:extLst>
          </p:cNvPr>
          <p:cNvSpPr>
            <a:spLocks noGrp="1"/>
          </p:cNvSpPr>
          <p:nvPr>
            <p:ph idx="1"/>
          </p:nvPr>
        </p:nvSpPr>
        <p:spPr/>
        <p:txBody>
          <a:bodyPr>
            <a:normAutofit fontScale="70000" lnSpcReduction="20000"/>
          </a:bodyPr>
          <a:lstStyle/>
          <a:p>
            <a:r>
              <a:rPr lang="en-US" dirty="0"/>
              <a:t>Proper policy and procedures in place</a:t>
            </a:r>
          </a:p>
          <a:p>
            <a:r>
              <a:rPr lang="en-US" dirty="0"/>
              <a:t>Strong robust but fair and reasonable code of conduct</a:t>
            </a:r>
          </a:p>
          <a:p>
            <a:r>
              <a:rPr lang="en-US" dirty="0"/>
              <a:t>Appropriate training including induction training (discuss)</a:t>
            </a:r>
          </a:p>
          <a:p>
            <a:r>
              <a:rPr lang="en-US" dirty="0"/>
              <a:t>Level of tolerance</a:t>
            </a:r>
          </a:p>
          <a:p>
            <a:r>
              <a:rPr lang="en-US" dirty="0"/>
              <a:t>Positive workplace culture </a:t>
            </a:r>
          </a:p>
          <a:p>
            <a:r>
              <a:rPr lang="en-US" dirty="0"/>
              <a:t>Effective Communication</a:t>
            </a:r>
          </a:p>
          <a:p>
            <a:r>
              <a:rPr lang="en-US" dirty="0"/>
              <a:t>Empathy</a:t>
            </a:r>
          </a:p>
          <a:p>
            <a:r>
              <a:rPr lang="en-US" dirty="0"/>
              <a:t>Positive, efficient, skilled and fair and reasonable management (discuss) “management of people”</a:t>
            </a:r>
          </a:p>
          <a:p>
            <a:r>
              <a:rPr lang="en-US" dirty="0"/>
              <a:t>Having clear and concise and accurate position descriptions</a:t>
            </a:r>
          </a:p>
          <a:p>
            <a:r>
              <a:rPr lang="en-US" dirty="0"/>
              <a:t>Addressing issues as soon as practicable</a:t>
            </a:r>
          </a:p>
          <a:p>
            <a:r>
              <a:rPr lang="en-US" dirty="0"/>
              <a:t>Regular performance reviews</a:t>
            </a:r>
          </a:p>
          <a:p>
            <a:r>
              <a:rPr lang="en-US" dirty="0"/>
              <a:t>Having managers who self reflect and be conscious of bias</a:t>
            </a:r>
            <a:endParaRPr lang="en-AU" dirty="0"/>
          </a:p>
        </p:txBody>
      </p:sp>
    </p:spTree>
    <p:extLst>
      <p:ext uri="{BB962C8B-B14F-4D97-AF65-F5344CB8AC3E}">
        <p14:creationId xmlns:p14="http://schemas.microsoft.com/office/powerpoint/2010/main" val="65003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2C470-4B37-DDF7-DE38-A55E1C6BEAC7}"/>
              </a:ext>
            </a:extLst>
          </p:cNvPr>
          <p:cNvSpPr>
            <a:spLocks noGrp="1"/>
          </p:cNvSpPr>
          <p:nvPr>
            <p:ph type="title"/>
          </p:nvPr>
        </p:nvSpPr>
        <p:spPr/>
        <p:txBody>
          <a:bodyPr>
            <a:normAutofit/>
          </a:bodyPr>
          <a:lstStyle/>
          <a:p>
            <a:pPr algn="r"/>
            <a:r>
              <a:rPr lang="en-US" sz="3600" dirty="0"/>
              <a:t>Best Practice</a:t>
            </a:r>
            <a:endParaRPr lang="en-AU" sz="3600" dirty="0"/>
          </a:p>
        </p:txBody>
      </p:sp>
      <p:sp>
        <p:nvSpPr>
          <p:cNvPr id="3" name="Content Placeholder 2">
            <a:extLst>
              <a:ext uri="{FF2B5EF4-FFF2-40B4-BE49-F238E27FC236}">
                <a16:creationId xmlns:a16="http://schemas.microsoft.com/office/drawing/2014/main" id="{25A33CF0-C1D4-2E70-7F82-E568624DB42C}"/>
              </a:ext>
            </a:extLst>
          </p:cNvPr>
          <p:cNvSpPr>
            <a:spLocks noGrp="1"/>
          </p:cNvSpPr>
          <p:nvPr>
            <p:ph idx="1"/>
          </p:nvPr>
        </p:nvSpPr>
        <p:spPr/>
        <p:txBody>
          <a:bodyPr/>
          <a:lstStyle/>
          <a:p>
            <a:r>
              <a:rPr lang="en-US" dirty="0"/>
              <a:t>What is best practice (discuss)</a:t>
            </a:r>
          </a:p>
          <a:p>
            <a:r>
              <a:rPr lang="en-US" dirty="0"/>
              <a:t>Creating, implementing and training in a robust but fair performance management policy.</a:t>
            </a:r>
          </a:p>
          <a:p>
            <a:r>
              <a:rPr lang="en-US" dirty="0"/>
              <a:t>States how underperformance will be managed.</a:t>
            </a:r>
          </a:p>
          <a:p>
            <a:r>
              <a:rPr lang="en-US" dirty="0"/>
              <a:t>Clear of expectations and free from ambiguity.</a:t>
            </a:r>
          </a:p>
          <a:p>
            <a:r>
              <a:rPr lang="en-US" dirty="0"/>
              <a:t>Fair and equitable.</a:t>
            </a:r>
            <a:endParaRPr lang="en-AU" dirty="0"/>
          </a:p>
        </p:txBody>
      </p:sp>
    </p:spTree>
    <p:extLst>
      <p:ext uri="{BB962C8B-B14F-4D97-AF65-F5344CB8AC3E}">
        <p14:creationId xmlns:p14="http://schemas.microsoft.com/office/powerpoint/2010/main" val="4049416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AF3EF-884A-605A-0506-996E57FE549C}"/>
              </a:ext>
            </a:extLst>
          </p:cNvPr>
          <p:cNvSpPr>
            <a:spLocks noGrp="1"/>
          </p:cNvSpPr>
          <p:nvPr>
            <p:ph type="title"/>
          </p:nvPr>
        </p:nvSpPr>
        <p:spPr/>
        <p:txBody>
          <a:bodyPr>
            <a:normAutofit/>
          </a:bodyPr>
          <a:lstStyle/>
          <a:p>
            <a:pPr algn="r"/>
            <a:r>
              <a:rPr lang="en-US" sz="3600" dirty="0"/>
              <a:t>What are the next steps to take</a:t>
            </a:r>
            <a:endParaRPr lang="en-AU" sz="3600" dirty="0"/>
          </a:p>
        </p:txBody>
      </p:sp>
      <p:sp>
        <p:nvSpPr>
          <p:cNvPr id="3" name="Content Placeholder 2">
            <a:extLst>
              <a:ext uri="{FF2B5EF4-FFF2-40B4-BE49-F238E27FC236}">
                <a16:creationId xmlns:a16="http://schemas.microsoft.com/office/drawing/2014/main" id="{9E402270-8816-22AC-5873-E9D6CE1189D6}"/>
              </a:ext>
            </a:extLst>
          </p:cNvPr>
          <p:cNvSpPr>
            <a:spLocks noGrp="1"/>
          </p:cNvSpPr>
          <p:nvPr>
            <p:ph idx="1"/>
          </p:nvPr>
        </p:nvSpPr>
        <p:spPr/>
        <p:txBody>
          <a:bodyPr>
            <a:normAutofit lnSpcReduction="10000"/>
          </a:bodyPr>
          <a:lstStyle/>
          <a:p>
            <a:r>
              <a:rPr lang="en-US" dirty="0"/>
              <a:t>Arrange a meeting to discuss (informal approach)</a:t>
            </a:r>
          </a:p>
          <a:p>
            <a:r>
              <a:rPr lang="en-US" dirty="0"/>
              <a:t>Formal meeting (support person etc.)</a:t>
            </a:r>
          </a:p>
          <a:p>
            <a:r>
              <a:rPr lang="en-US" dirty="0"/>
              <a:t>Document the meeting</a:t>
            </a:r>
          </a:p>
          <a:p>
            <a:r>
              <a:rPr lang="en-US" dirty="0"/>
              <a:t>Find an agreed solution if possible</a:t>
            </a:r>
          </a:p>
          <a:p>
            <a:r>
              <a:rPr lang="en-US" dirty="0"/>
              <a:t>Be professional</a:t>
            </a:r>
          </a:p>
          <a:p>
            <a:r>
              <a:rPr lang="en-US" dirty="0"/>
              <a:t>Show empathy</a:t>
            </a:r>
          </a:p>
          <a:p>
            <a:r>
              <a:rPr lang="en-US" dirty="0"/>
              <a:t>Set clear goals and time line for improvement</a:t>
            </a:r>
          </a:p>
          <a:p>
            <a:endParaRPr lang="en-AU" dirty="0"/>
          </a:p>
        </p:txBody>
      </p:sp>
    </p:spTree>
    <p:extLst>
      <p:ext uri="{BB962C8B-B14F-4D97-AF65-F5344CB8AC3E}">
        <p14:creationId xmlns:p14="http://schemas.microsoft.com/office/powerpoint/2010/main" val="2886366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5175</TotalTime>
  <Words>1180</Words>
  <Application>Microsoft Office PowerPoint</Application>
  <PresentationFormat>On-screen Show (4:3)</PresentationFormat>
  <Paragraphs>129</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Managing Performance</vt:lpstr>
      <vt:lpstr>Managing Performance</vt:lpstr>
      <vt:lpstr>What happens when our  people underperform</vt:lpstr>
      <vt:lpstr>What is underperformance</vt:lpstr>
      <vt:lpstr>Serious misconduct</vt:lpstr>
      <vt:lpstr>Strategies</vt:lpstr>
      <vt:lpstr>Best Practice</vt:lpstr>
      <vt:lpstr>What are the next steps to take</vt:lpstr>
      <vt:lpstr>Common Mistakes</vt:lpstr>
      <vt:lpstr>6 tips for Performance Management</vt:lpstr>
      <vt:lpstr>Conversations</vt:lpstr>
      <vt:lpstr>How to overcome</vt:lpstr>
      <vt:lpstr>Warnings and Disciplinary Process</vt:lpstr>
      <vt:lpstr>General Principles</vt:lpstr>
      <vt:lpstr>Written/Verbal Warnings</vt:lpstr>
      <vt:lpstr>If you intend to issue a warning</vt:lpstr>
      <vt:lpstr>Follow up</vt:lpstr>
      <vt:lpstr>If the performance has not improved</vt:lpstr>
      <vt:lpstr>Termination</vt:lpstr>
    </vt:vector>
  </TitlesOfParts>
  <Company>Eclipse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Reception</cp:lastModifiedBy>
  <cp:revision>28</cp:revision>
  <cp:lastPrinted>2023-06-14T00:43:15Z</cp:lastPrinted>
  <dcterms:created xsi:type="dcterms:W3CDTF">2013-06-07T07:05:37Z</dcterms:created>
  <dcterms:modified xsi:type="dcterms:W3CDTF">2023-06-14T01:09:46Z</dcterms:modified>
</cp:coreProperties>
</file>