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56" r:id="rId2"/>
    <p:sldId id="284" r:id="rId3"/>
    <p:sldId id="285" r:id="rId4"/>
    <p:sldId id="286" r:id="rId5"/>
    <p:sldId id="287" r:id="rId6"/>
    <p:sldId id="288" r:id="rId7"/>
    <p:sldId id="289" r:id="rId8"/>
    <p:sldId id="290" r:id="rId9"/>
    <p:sldId id="291" r:id="rId10"/>
    <p:sldId id="292" r:id="rId11"/>
    <p:sldId id="293" r:id="rId12"/>
    <p:sldId id="294" r:id="rId13"/>
    <p:sldId id="295" r:id="rId14"/>
    <p:sldId id="296" r:id="rId15"/>
    <p:sldId id="297" r:id="rId16"/>
    <p:sldId id="298" r:id="rId17"/>
    <p:sldId id="299" r:id="rId18"/>
    <p:sldId id="300" r:id="rId19"/>
    <p:sldId id="301" r:id="rId20"/>
    <p:sldId id="302" r:id="rId21"/>
    <p:sldId id="303" r:id="rId22"/>
    <p:sldId id="304" r:id="rId23"/>
    <p:sldId id="305" r:id="rId24"/>
    <p:sldId id="306" r:id="rId25"/>
    <p:sldId id="307" r:id="rId26"/>
    <p:sldId id="308" r:id="rId27"/>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55" autoAdjust="0"/>
    <p:restoredTop sz="94660"/>
  </p:normalViewPr>
  <p:slideViewPr>
    <p:cSldViewPr snapToGrid="0" snapToObjects="1">
      <p:cViewPr varScale="1">
        <p:scale>
          <a:sx n="108" d="100"/>
          <a:sy n="108" d="100"/>
        </p:scale>
        <p:origin x="177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9786" cy="49696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5839" y="0"/>
            <a:ext cx="2949786" cy="496967"/>
          </a:xfrm>
          <a:prstGeom prst="rect">
            <a:avLst/>
          </a:prstGeom>
        </p:spPr>
        <p:txBody>
          <a:bodyPr vert="horz" lIns="91440" tIns="45720" rIns="91440" bIns="45720" rtlCol="0"/>
          <a:lstStyle>
            <a:lvl1pPr algn="r">
              <a:defRPr sz="1200"/>
            </a:lvl1pPr>
          </a:lstStyle>
          <a:p>
            <a:fld id="{2828BAED-9A8B-EB43-976A-933A7AA56D96}" type="datetimeFigureOut">
              <a:rPr lang="en-US" smtClean="0"/>
              <a:pPr/>
              <a:t>6/28/2023</a:t>
            </a:fld>
            <a:endParaRPr lang="en-US" dirty="0"/>
          </a:p>
        </p:txBody>
      </p:sp>
      <p:sp>
        <p:nvSpPr>
          <p:cNvPr id="4" name="Slide Image Placeholder 3"/>
          <p:cNvSpPr>
            <a:spLocks noGrp="1" noRot="1" noChangeAspect="1"/>
          </p:cNvSpPr>
          <p:nvPr>
            <p:ph type="sldImg" idx="2"/>
          </p:nvPr>
        </p:nvSpPr>
        <p:spPr>
          <a:xfrm>
            <a:off x="919163" y="746125"/>
            <a:ext cx="4968875" cy="37274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0721" y="4721186"/>
            <a:ext cx="5445760" cy="4472702"/>
          </a:xfrm>
          <a:prstGeom prst="rect">
            <a:avLst/>
          </a:prstGeom>
        </p:spPr>
        <p:txBody>
          <a:bodyPr vert="horz" lIns="91440" tIns="45720" rIns="91440" bIns="45720" rtlCol="0">
            <a:normAutofit/>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5"/>
          <p:cNvSpPr>
            <a:spLocks noGrp="1"/>
          </p:cNvSpPr>
          <p:nvPr>
            <p:ph type="ftr" sz="quarter" idx="4"/>
          </p:nvPr>
        </p:nvSpPr>
        <p:spPr>
          <a:xfrm>
            <a:off x="1" y="9440646"/>
            <a:ext cx="2949786" cy="49696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5839" y="9440646"/>
            <a:ext cx="2949786" cy="496967"/>
          </a:xfrm>
          <a:prstGeom prst="rect">
            <a:avLst/>
          </a:prstGeom>
        </p:spPr>
        <p:txBody>
          <a:bodyPr vert="horz" lIns="91440" tIns="45720" rIns="91440" bIns="45720" rtlCol="0" anchor="b"/>
          <a:lstStyle>
            <a:lvl1pPr algn="r">
              <a:defRPr sz="1200"/>
            </a:lvl1pPr>
          </a:lstStyle>
          <a:p>
            <a:fld id="{35F59676-464C-D142-948B-37E6FA024041}" type="slidenum">
              <a:rPr lang="en-US" smtClean="0"/>
              <a:pPr/>
              <a:t>‹#›</a:t>
            </a:fld>
            <a:endParaRPr lang="en-US" dirty="0"/>
          </a:p>
        </p:txBody>
      </p:sp>
    </p:spTree>
    <p:extLst>
      <p:ext uri="{BB962C8B-B14F-4D97-AF65-F5344CB8AC3E}">
        <p14:creationId xmlns:p14="http://schemas.microsoft.com/office/powerpoint/2010/main" val="274715778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AU"/>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sp>
        <p:nvSpPr>
          <p:cNvPr id="4" name="Date Placeholder 3"/>
          <p:cNvSpPr>
            <a:spLocks noGrp="1"/>
          </p:cNvSpPr>
          <p:nvPr>
            <p:ph type="dt" sz="half" idx="10"/>
          </p:nvPr>
        </p:nvSpPr>
        <p:spPr/>
        <p:txBody>
          <a:bodyPr/>
          <a:lstStyle/>
          <a:p>
            <a:fld id="{6EBDDEF6-05B9-9F45-B4F0-84A09E0AC674}" type="datetimeFigureOut">
              <a:rPr lang="en-US" smtClean="0"/>
              <a:pPr/>
              <a:t>6/28/2023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6EBDDEF6-05B9-9F45-B4F0-84A09E0AC674}" type="datetimeFigureOut">
              <a:rPr lang="en-US" smtClean="0"/>
              <a:pPr/>
              <a:t>6/28/2023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6EBDDEF6-05B9-9F45-B4F0-84A09E0AC674}" type="datetimeFigureOut">
              <a:rPr lang="en-US" smtClean="0"/>
              <a:pPr/>
              <a:t>6/28/2023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6EBDDEF6-05B9-9F45-B4F0-84A09E0AC674}" type="datetimeFigureOut">
              <a:rPr lang="en-US" smtClean="0"/>
              <a:pPr/>
              <a:t>6/28/2023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4" name="Date Placeholder 3"/>
          <p:cNvSpPr>
            <a:spLocks noGrp="1"/>
          </p:cNvSpPr>
          <p:nvPr>
            <p:ph type="dt" sz="half" idx="10"/>
          </p:nvPr>
        </p:nvSpPr>
        <p:spPr/>
        <p:txBody>
          <a:bodyPr/>
          <a:lstStyle/>
          <a:p>
            <a:fld id="{6EBDDEF6-05B9-9F45-B4F0-84A09E0AC674}" type="datetimeFigureOut">
              <a:rPr lang="en-US" smtClean="0"/>
              <a:pPr/>
              <a:t>6/28/2023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Date Placeholder 4"/>
          <p:cNvSpPr>
            <a:spLocks noGrp="1"/>
          </p:cNvSpPr>
          <p:nvPr>
            <p:ph type="dt" sz="half" idx="10"/>
          </p:nvPr>
        </p:nvSpPr>
        <p:spPr/>
        <p:txBody>
          <a:bodyPr/>
          <a:lstStyle/>
          <a:p>
            <a:fld id="{6EBDDEF6-05B9-9F45-B4F0-84A09E0AC674}" type="datetimeFigureOut">
              <a:rPr lang="en-US" smtClean="0"/>
              <a:pPr/>
              <a:t>6/28/2023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Date Placeholder 6"/>
          <p:cNvSpPr>
            <a:spLocks noGrp="1"/>
          </p:cNvSpPr>
          <p:nvPr>
            <p:ph type="dt" sz="half" idx="10"/>
          </p:nvPr>
        </p:nvSpPr>
        <p:spPr/>
        <p:txBody>
          <a:bodyPr/>
          <a:lstStyle/>
          <a:p>
            <a:fld id="{6EBDDEF6-05B9-9F45-B4F0-84A09E0AC674}" type="datetimeFigureOut">
              <a:rPr lang="en-US" smtClean="0"/>
              <a:pPr/>
              <a:t>6/28/2023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Date Placeholder 2"/>
          <p:cNvSpPr>
            <a:spLocks noGrp="1"/>
          </p:cNvSpPr>
          <p:nvPr>
            <p:ph type="dt" sz="half" idx="10"/>
          </p:nvPr>
        </p:nvSpPr>
        <p:spPr/>
        <p:txBody>
          <a:bodyPr/>
          <a:lstStyle/>
          <a:p>
            <a:fld id="{6EBDDEF6-05B9-9F45-B4F0-84A09E0AC674}" type="datetimeFigureOut">
              <a:rPr lang="en-US" smtClean="0"/>
              <a:pPr/>
              <a:t>6/28/2023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BDDEF6-05B9-9F45-B4F0-84A09E0AC674}" type="datetimeFigureOut">
              <a:rPr lang="en-US" smtClean="0"/>
              <a:pPr/>
              <a:t>6/28/2023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6EBDDEF6-05B9-9F45-B4F0-84A09E0AC674}" type="datetimeFigureOut">
              <a:rPr lang="en-US" smtClean="0"/>
              <a:pPr/>
              <a:t>6/28/2023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6EBDDEF6-05B9-9F45-B4F0-84A09E0AC674}" type="datetimeFigureOut">
              <a:rPr lang="en-US" smtClean="0"/>
              <a:pPr/>
              <a:t>6/28/2023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AU"/>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BDDEF6-05B9-9F45-B4F0-84A09E0AC674}" type="datetimeFigureOut">
              <a:rPr lang="en-US" smtClean="0"/>
              <a:pPr/>
              <a:t>6/28/2023</a:t>
            </a:fld>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8C3641-FF1C-F441-BC6A-19817A9C2E56}" type="slidenum">
              <a:rPr lang="en-US" smtClean="0"/>
              <a:pPr/>
              <a:t>‹#›</a:t>
            </a:fld>
            <a:endParaRPr lang="en-US" dirty="0"/>
          </a:p>
        </p:txBody>
      </p:sp>
      <p:pic>
        <p:nvPicPr>
          <p:cNvPr id="7" name="Picture 6" descr="CMS1010-PPT-Foot.jpg"/>
          <p:cNvPicPr>
            <a:picLocks noChangeAspect="1"/>
          </p:cNvPicPr>
          <p:nvPr userDrawn="1"/>
        </p:nvPicPr>
        <p:blipFill>
          <a:blip r:embed="rId13"/>
          <a:stretch>
            <a:fillRect/>
          </a:stretch>
        </p:blipFill>
        <p:spPr>
          <a:xfrm>
            <a:off x="0" y="6259929"/>
            <a:ext cx="9144000" cy="603504"/>
          </a:xfrm>
          <a:prstGeom prst="rect">
            <a:avLst/>
          </a:prstGeom>
        </p:spPr>
      </p:pic>
      <p:pic>
        <p:nvPicPr>
          <p:cNvPr id="8" name="Picture 7" descr="CMS1010-PPT-Head.jpg"/>
          <p:cNvPicPr>
            <a:picLocks noChangeAspect="1"/>
          </p:cNvPicPr>
          <p:nvPr userDrawn="1"/>
        </p:nvPicPr>
        <p:blipFill>
          <a:blip r:embed="rId14"/>
          <a:stretch>
            <a:fillRect/>
          </a:stretch>
        </p:blipFill>
        <p:spPr>
          <a:xfrm>
            <a:off x="0" y="1674"/>
            <a:ext cx="9144000" cy="140208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MS1010-PPT.jpg"/>
          <p:cNvPicPr>
            <a:picLocks noChangeAspect="1"/>
          </p:cNvPicPr>
          <p:nvPr/>
        </p:nvPicPr>
        <p:blipFill>
          <a:blip r:embed="rId2"/>
          <a:stretch>
            <a:fillRect/>
          </a:stretch>
        </p:blipFill>
        <p:spPr>
          <a:xfrm>
            <a:off x="0" y="0"/>
            <a:ext cx="9144000" cy="6858000"/>
          </a:xfrm>
          <a:prstGeom prst="rect">
            <a:avLst/>
          </a:prstGeom>
        </p:spPr>
      </p:pic>
      <p:sp>
        <p:nvSpPr>
          <p:cNvPr id="3" name="TextBox 2"/>
          <p:cNvSpPr txBox="1"/>
          <p:nvPr/>
        </p:nvSpPr>
        <p:spPr>
          <a:xfrm>
            <a:off x="2914650" y="2404558"/>
            <a:ext cx="5806020" cy="1384995"/>
          </a:xfrm>
          <a:prstGeom prst="rect">
            <a:avLst/>
          </a:prstGeom>
          <a:noFill/>
        </p:spPr>
        <p:txBody>
          <a:bodyPr wrap="square" rtlCol="0">
            <a:spAutoFit/>
          </a:bodyPr>
          <a:lstStyle/>
          <a:p>
            <a:pPr algn="r"/>
            <a:r>
              <a:rPr lang="en-US" sz="2800" dirty="0">
                <a:solidFill>
                  <a:schemeClr val="bg1"/>
                </a:solidFill>
                <a:latin typeface="Arial"/>
              </a:rPr>
              <a:t>Conflict Resolution Webinar – Kevin Prendergast CEO Community Management Solutions</a:t>
            </a:r>
            <a:endParaRPr lang="en-US" sz="2000" dirty="0">
              <a:solidFill>
                <a:schemeClr val="bg1"/>
              </a:solidFill>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08396-43D0-4A50-8475-D5EC48F7B773}"/>
              </a:ext>
            </a:extLst>
          </p:cNvPr>
          <p:cNvSpPr>
            <a:spLocks noGrp="1"/>
          </p:cNvSpPr>
          <p:nvPr>
            <p:ph type="title"/>
          </p:nvPr>
        </p:nvSpPr>
        <p:spPr/>
        <p:txBody>
          <a:bodyPr/>
          <a:lstStyle/>
          <a:p>
            <a:r>
              <a:rPr lang="en-US" dirty="0"/>
              <a:t>How are disputes closed</a:t>
            </a:r>
            <a:endParaRPr lang="en-AU" dirty="0"/>
          </a:p>
        </p:txBody>
      </p:sp>
      <p:sp>
        <p:nvSpPr>
          <p:cNvPr id="3" name="Content Placeholder 2">
            <a:extLst>
              <a:ext uri="{FF2B5EF4-FFF2-40B4-BE49-F238E27FC236}">
                <a16:creationId xmlns:a16="http://schemas.microsoft.com/office/drawing/2014/main" id="{78419B87-52C2-C75C-3F0E-490F161CB7CD}"/>
              </a:ext>
            </a:extLst>
          </p:cNvPr>
          <p:cNvSpPr>
            <a:spLocks noGrp="1"/>
          </p:cNvSpPr>
          <p:nvPr>
            <p:ph idx="1"/>
          </p:nvPr>
        </p:nvSpPr>
        <p:spPr/>
        <p:txBody>
          <a:bodyPr/>
          <a:lstStyle/>
          <a:p>
            <a:r>
              <a:rPr lang="en-US" dirty="0"/>
              <a:t>A </a:t>
            </a:r>
            <a:r>
              <a:rPr lang="en-US" b="1" dirty="0"/>
              <a:t>negotiated</a:t>
            </a:r>
            <a:r>
              <a:rPr lang="en-US" dirty="0"/>
              <a:t> outcome, where the parties resolve the issues themselves.</a:t>
            </a:r>
          </a:p>
          <a:p>
            <a:r>
              <a:rPr lang="en-US" dirty="0"/>
              <a:t>A </a:t>
            </a:r>
            <a:r>
              <a:rPr lang="en-US" b="1" dirty="0"/>
              <a:t>mediated</a:t>
            </a:r>
            <a:r>
              <a:rPr lang="en-US" dirty="0"/>
              <a:t> outcome, where an independent mediator helps the parties arrive at their own agreement.</a:t>
            </a:r>
          </a:p>
          <a:p>
            <a:r>
              <a:rPr lang="en-US" dirty="0"/>
              <a:t>An </a:t>
            </a:r>
            <a:r>
              <a:rPr lang="en-US" b="1" dirty="0"/>
              <a:t>arbitrated</a:t>
            </a:r>
            <a:r>
              <a:rPr lang="en-US" dirty="0"/>
              <a:t> outcome.</a:t>
            </a:r>
            <a:endParaRPr lang="en-AU" dirty="0"/>
          </a:p>
        </p:txBody>
      </p:sp>
    </p:spTree>
    <p:extLst>
      <p:ext uri="{BB962C8B-B14F-4D97-AF65-F5344CB8AC3E}">
        <p14:creationId xmlns:p14="http://schemas.microsoft.com/office/powerpoint/2010/main" val="3410773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2694D-E88C-8286-D563-D16E8E8AAF5C}"/>
              </a:ext>
            </a:extLst>
          </p:cNvPr>
          <p:cNvSpPr>
            <a:spLocks noGrp="1"/>
          </p:cNvSpPr>
          <p:nvPr>
            <p:ph type="title"/>
          </p:nvPr>
        </p:nvSpPr>
        <p:spPr/>
        <p:txBody>
          <a:bodyPr/>
          <a:lstStyle/>
          <a:p>
            <a:r>
              <a:rPr lang="en-US" dirty="0"/>
              <a:t>Recognizing signs of conflict</a:t>
            </a:r>
            <a:endParaRPr lang="en-AU" dirty="0"/>
          </a:p>
        </p:txBody>
      </p:sp>
      <p:sp>
        <p:nvSpPr>
          <p:cNvPr id="3" name="Content Placeholder 2">
            <a:extLst>
              <a:ext uri="{FF2B5EF4-FFF2-40B4-BE49-F238E27FC236}">
                <a16:creationId xmlns:a16="http://schemas.microsoft.com/office/drawing/2014/main" id="{F364547A-D357-E5EC-C407-E08C476E6C92}"/>
              </a:ext>
            </a:extLst>
          </p:cNvPr>
          <p:cNvSpPr>
            <a:spLocks noGrp="1"/>
          </p:cNvSpPr>
          <p:nvPr>
            <p:ph idx="1"/>
          </p:nvPr>
        </p:nvSpPr>
        <p:spPr/>
        <p:txBody>
          <a:bodyPr>
            <a:normAutofit fontScale="92500" lnSpcReduction="10000"/>
          </a:bodyPr>
          <a:lstStyle/>
          <a:p>
            <a:r>
              <a:rPr lang="en-US" dirty="0"/>
              <a:t>Lack of employee motivation, distracted, not focused.</a:t>
            </a:r>
          </a:p>
          <a:p>
            <a:r>
              <a:rPr lang="en-US" dirty="0"/>
              <a:t>Change in behavior.</a:t>
            </a:r>
          </a:p>
          <a:p>
            <a:r>
              <a:rPr lang="en-US" dirty="0"/>
              <a:t>Decrease in productivity.</a:t>
            </a:r>
          </a:p>
          <a:p>
            <a:r>
              <a:rPr lang="en-US" dirty="0"/>
              <a:t>Absenteeism.</a:t>
            </a:r>
          </a:p>
          <a:p>
            <a:r>
              <a:rPr lang="en-US" dirty="0"/>
              <a:t>Reduction in cultural alignment.</a:t>
            </a:r>
          </a:p>
          <a:p>
            <a:r>
              <a:rPr lang="en-US" dirty="0"/>
              <a:t>Silence in the office.</a:t>
            </a:r>
          </a:p>
          <a:p>
            <a:r>
              <a:rPr lang="en-US" dirty="0"/>
              <a:t>Reduced communication.</a:t>
            </a:r>
          </a:p>
          <a:p>
            <a:r>
              <a:rPr lang="en-US" dirty="0"/>
              <a:t>Increase sick leave.</a:t>
            </a:r>
          </a:p>
          <a:p>
            <a:endParaRPr lang="en-AU" dirty="0"/>
          </a:p>
        </p:txBody>
      </p:sp>
    </p:spTree>
    <p:extLst>
      <p:ext uri="{BB962C8B-B14F-4D97-AF65-F5344CB8AC3E}">
        <p14:creationId xmlns:p14="http://schemas.microsoft.com/office/powerpoint/2010/main" val="3028867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0AB4F-45E3-4BA8-C22A-84BCDF070C4F}"/>
              </a:ext>
            </a:extLst>
          </p:cNvPr>
          <p:cNvSpPr>
            <a:spLocks noGrp="1"/>
          </p:cNvSpPr>
          <p:nvPr>
            <p:ph type="title"/>
          </p:nvPr>
        </p:nvSpPr>
        <p:spPr/>
        <p:txBody>
          <a:bodyPr/>
          <a:lstStyle/>
          <a:p>
            <a:r>
              <a:rPr lang="en-US" dirty="0"/>
              <a:t>Skills required</a:t>
            </a:r>
            <a:endParaRPr lang="en-AU" dirty="0"/>
          </a:p>
        </p:txBody>
      </p:sp>
      <p:sp>
        <p:nvSpPr>
          <p:cNvPr id="3" name="Content Placeholder 2">
            <a:extLst>
              <a:ext uri="{FF2B5EF4-FFF2-40B4-BE49-F238E27FC236}">
                <a16:creationId xmlns:a16="http://schemas.microsoft.com/office/drawing/2014/main" id="{49170BEA-2D69-1BE4-FB2D-979656E00929}"/>
              </a:ext>
            </a:extLst>
          </p:cNvPr>
          <p:cNvSpPr>
            <a:spLocks noGrp="1"/>
          </p:cNvSpPr>
          <p:nvPr>
            <p:ph idx="1"/>
          </p:nvPr>
        </p:nvSpPr>
        <p:spPr/>
        <p:txBody>
          <a:bodyPr>
            <a:normAutofit fontScale="55000" lnSpcReduction="20000"/>
          </a:bodyPr>
          <a:lstStyle/>
          <a:p>
            <a:pPr marL="0" indent="0">
              <a:buNone/>
            </a:pPr>
            <a:r>
              <a:rPr lang="en-US" dirty="0"/>
              <a:t>Create a simple dispute resolution process:</a:t>
            </a:r>
          </a:p>
          <a:p>
            <a:pPr marL="0" indent="0">
              <a:buNone/>
            </a:pPr>
            <a:endParaRPr lang="en-US" sz="1100" dirty="0"/>
          </a:p>
          <a:p>
            <a:r>
              <a:rPr lang="en-US" dirty="0"/>
              <a:t>Be consistent.</a:t>
            </a:r>
          </a:p>
          <a:p>
            <a:r>
              <a:rPr lang="en-US" dirty="0"/>
              <a:t>Be quick.</a:t>
            </a:r>
          </a:p>
          <a:p>
            <a:r>
              <a:rPr lang="en-US" dirty="0"/>
              <a:t>Ensure transparency.</a:t>
            </a:r>
          </a:p>
          <a:p>
            <a:r>
              <a:rPr lang="en-US" dirty="0"/>
              <a:t>Ensure an escalation process.</a:t>
            </a:r>
          </a:p>
          <a:p>
            <a:r>
              <a:rPr lang="en-US" dirty="0"/>
              <a:t>Set expectations.</a:t>
            </a:r>
          </a:p>
          <a:p>
            <a:r>
              <a:rPr lang="en-US" dirty="0"/>
              <a:t>Be sensitive.</a:t>
            </a:r>
          </a:p>
          <a:p>
            <a:r>
              <a:rPr lang="en-US" dirty="0"/>
              <a:t>Take all issues seriously.</a:t>
            </a:r>
          </a:p>
          <a:p>
            <a:r>
              <a:rPr lang="en-US" dirty="0"/>
              <a:t>Seek clarification.</a:t>
            </a:r>
          </a:p>
          <a:p>
            <a:r>
              <a:rPr lang="en-US" dirty="0"/>
              <a:t>Avoid jargon.</a:t>
            </a:r>
          </a:p>
          <a:p>
            <a:r>
              <a:rPr lang="en-US" dirty="0"/>
              <a:t>Encourage listening.</a:t>
            </a:r>
          </a:p>
          <a:p>
            <a:r>
              <a:rPr lang="en-US" dirty="0"/>
              <a:t>Have a clear and accessible complaints procedure.</a:t>
            </a:r>
          </a:p>
          <a:p>
            <a:r>
              <a:rPr lang="en-US" dirty="0"/>
              <a:t>Create a workplace culture of trust.</a:t>
            </a:r>
          </a:p>
          <a:p>
            <a:r>
              <a:rPr lang="en-US" dirty="0"/>
              <a:t>Make sure managers understand, and are trained in the procedure.</a:t>
            </a:r>
          </a:p>
          <a:p>
            <a:r>
              <a:rPr lang="en-US" dirty="0"/>
              <a:t>Follow the principles of procedural fairness and natural justice.</a:t>
            </a:r>
            <a:endParaRPr lang="en-AU" dirty="0"/>
          </a:p>
        </p:txBody>
      </p:sp>
    </p:spTree>
    <p:extLst>
      <p:ext uri="{BB962C8B-B14F-4D97-AF65-F5344CB8AC3E}">
        <p14:creationId xmlns:p14="http://schemas.microsoft.com/office/powerpoint/2010/main" val="3441215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408B0-48E2-E4E3-9F89-49081645D00D}"/>
              </a:ext>
            </a:extLst>
          </p:cNvPr>
          <p:cNvSpPr>
            <a:spLocks noGrp="1"/>
          </p:cNvSpPr>
          <p:nvPr>
            <p:ph type="title"/>
          </p:nvPr>
        </p:nvSpPr>
        <p:spPr/>
        <p:txBody>
          <a:bodyPr/>
          <a:lstStyle/>
          <a:p>
            <a:r>
              <a:rPr lang="en-US" dirty="0"/>
              <a:t>Skills</a:t>
            </a:r>
            <a:endParaRPr lang="en-AU" dirty="0"/>
          </a:p>
        </p:txBody>
      </p:sp>
      <p:sp>
        <p:nvSpPr>
          <p:cNvPr id="3" name="Content Placeholder 2">
            <a:extLst>
              <a:ext uri="{FF2B5EF4-FFF2-40B4-BE49-F238E27FC236}">
                <a16:creationId xmlns:a16="http://schemas.microsoft.com/office/drawing/2014/main" id="{5511D54C-CF95-AB14-CBB1-3342FF15650A}"/>
              </a:ext>
            </a:extLst>
          </p:cNvPr>
          <p:cNvSpPr>
            <a:spLocks noGrp="1"/>
          </p:cNvSpPr>
          <p:nvPr>
            <p:ph idx="1"/>
          </p:nvPr>
        </p:nvSpPr>
        <p:spPr/>
        <p:txBody>
          <a:bodyPr>
            <a:normAutofit fontScale="92500" lnSpcReduction="10000"/>
          </a:bodyPr>
          <a:lstStyle/>
          <a:p>
            <a:pPr marL="0" indent="0">
              <a:buNone/>
            </a:pPr>
            <a:r>
              <a:rPr lang="en-US" dirty="0"/>
              <a:t>Conflict Resolutions skills to use with your team and your customers.</a:t>
            </a:r>
          </a:p>
          <a:p>
            <a:pPr marL="0" indent="0">
              <a:buNone/>
            </a:pPr>
            <a:r>
              <a:rPr lang="en-US" dirty="0"/>
              <a:t>The primary skills that you will need include:</a:t>
            </a:r>
          </a:p>
          <a:p>
            <a:r>
              <a:rPr lang="en-US" dirty="0"/>
              <a:t>Negotiation skills</a:t>
            </a:r>
          </a:p>
          <a:p>
            <a:r>
              <a:rPr lang="en-US" dirty="0"/>
              <a:t>Ability to show empathy</a:t>
            </a:r>
          </a:p>
          <a:p>
            <a:r>
              <a:rPr lang="en-US" dirty="0"/>
              <a:t>Emotional Intelligence</a:t>
            </a:r>
          </a:p>
          <a:p>
            <a:r>
              <a:rPr lang="en-US" dirty="0"/>
              <a:t>Communication</a:t>
            </a:r>
          </a:p>
          <a:p>
            <a:r>
              <a:rPr lang="en-US" dirty="0"/>
              <a:t>Impartiality</a:t>
            </a:r>
          </a:p>
          <a:p>
            <a:r>
              <a:rPr lang="en-US" dirty="0"/>
              <a:t>Stress Management</a:t>
            </a:r>
          </a:p>
          <a:p>
            <a:endParaRPr lang="en-AU" dirty="0"/>
          </a:p>
        </p:txBody>
      </p:sp>
    </p:spTree>
    <p:extLst>
      <p:ext uri="{BB962C8B-B14F-4D97-AF65-F5344CB8AC3E}">
        <p14:creationId xmlns:p14="http://schemas.microsoft.com/office/powerpoint/2010/main" val="421106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2E511-8347-D3F6-8A19-80EEABBF68AB}"/>
              </a:ext>
            </a:extLst>
          </p:cNvPr>
          <p:cNvSpPr>
            <a:spLocks noGrp="1"/>
          </p:cNvSpPr>
          <p:nvPr>
            <p:ph type="title"/>
          </p:nvPr>
        </p:nvSpPr>
        <p:spPr/>
        <p:txBody>
          <a:bodyPr/>
          <a:lstStyle/>
          <a:p>
            <a:r>
              <a:rPr lang="en-US" dirty="0"/>
              <a:t>First Steps</a:t>
            </a:r>
            <a:endParaRPr lang="en-AU" dirty="0"/>
          </a:p>
        </p:txBody>
      </p:sp>
      <p:sp>
        <p:nvSpPr>
          <p:cNvPr id="3" name="Content Placeholder 2">
            <a:extLst>
              <a:ext uri="{FF2B5EF4-FFF2-40B4-BE49-F238E27FC236}">
                <a16:creationId xmlns:a16="http://schemas.microsoft.com/office/drawing/2014/main" id="{C30CE8F7-56F1-362F-7AB2-657C9E6F6237}"/>
              </a:ext>
            </a:extLst>
          </p:cNvPr>
          <p:cNvSpPr>
            <a:spLocks noGrp="1"/>
          </p:cNvSpPr>
          <p:nvPr>
            <p:ph idx="1"/>
          </p:nvPr>
        </p:nvSpPr>
        <p:spPr/>
        <p:txBody>
          <a:bodyPr>
            <a:normAutofit fontScale="77500" lnSpcReduction="20000"/>
          </a:bodyPr>
          <a:lstStyle/>
          <a:p>
            <a:r>
              <a:rPr lang="en-US" dirty="0"/>
              <a:t>Identify conflicts.</a:t>
            </a:r>
          </a:p>
          <a:p>
            <a:r>
              <a:rPr lang="en-US" dirty="0"/>
              <a:t>Before you can address a conflict, you must first have the skills to identify that a conflict exists. Be observant on behavior, both verbal and nonverbal, and be focused and look for warning signs. </a:t>
            </a:r>
          </a:p>
          <a:p>
            <a:r>
              <a:rPr lang="en-US" dirty="0"/>
              <a:t>Ask questions, investigate when appropriate, look for clues, read signs of conflict in written correspondence, look at the team dynamics in team meetings and in particular online, track the same for people working from home, ensure the lines of communication remain open. You can feel conflict in people’s tone so listen carefully, check on people from time to time. Listen and look closely at team dynamics. Try to avoid individuals being isolated. When a dispute is apparent act quickly and decisively.</a:t>
            </a:r>
            <a:endParaRPr lang="en-AU" dirty="0"/>
          </a:p>
        </p:txBody>
      </p:sp>
    </p:spTree>
    <p:extLst>
      <p:ext uri="{BB962C8B-B14F-4D97-AF65-F5344CB8AC3E}">
        <p14:creationId xmlns:p14="http://schemas.microsoft.com/office/powerpoint/2010/main" val="3033538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E66FD-61E4-03F8-8F2B-AF09EA533ECB}"/>
              </a:ext>
            </a:extLst>
          </p:cNvPr>
          <p:cNvSpPr>
            <a:spLocks noGrp="1"/>
          </p:cNvSpPr>
          <p:nvPr>
            <p:ph type="title"/>
          </p:nvPr>
        </p:nvSpPr>
        <p:spPr/>
        <p:txBody>
          <a:bodyPr/>
          <a:lstStyle/>
          <a:p>
            <a:r>
              <a:rPr lang="en-US" dirty="0"/>
              <a:t>Change your mindset</a:t>
            </a:r>
            <a:endParaRPr lang="en-AU" dirty="0"/>
          </a:p>
        </p:txBody>
      </p:sp>
      <p:sp>
        <p:nvSpPr>
          <p:cNvPr id="3" name="Content Placeholder 2">
            <a:extLst>
              <a:ext uri="{FF2B5EF4-FFF2-40B4-BE49-F238E27FC236}">
                <a16:creationId xmlns:a16="http://schemas.microsoft.com/office/drawing/2014/main" id="{9D72FFD9-4CA6-F16E-FED8-738505C5E9C0}"/>
              </a:ext>
            </a:extLst>
          </p:cNvPr>
          <p:cNvSpPr>
            <a:spLocks noGrp="1"/>
          </p:cNvSpPr>
          <p:nvPr>
            <p:ph idx="1"/>
          </p:nvPr>
        </p:nvSpPr>
        <p:spPr/>
        <p:txBody>
          <a:bodyPr>
            <a:normAutofit lnSpcReduction="10000"/>
          </a:bodyPr>
          <a:lstStyle/>
          <a:p>
            <a:r>
              <a:rPr lang="en-US" dirty="0"/>
              <a:t>Avoid having the mindset that you are going to solve the issue.</a:t>
            </a:r>
          </a:p>
          <a:p>
            <a:r>
              <a:rPr lang="en-US" dirty="0"/>
              <a:t>Think more along the lines that you are going to try and understand each person's viewpoint and perspective about what has occurred.</a:t>
            </a:r>
          </a:p>
          <a:p>
            <a:r>
              <a:rPr lang="en-US" dirty="0"/>
              <a:t>You need to be prepared to accept difference in opinion.</a:t>
            </a:r>
          </a:p>
          <a:p>
            <a:r>
              <a:rPr lang="en-US" dirty="0"/>
              <a:t>See yourself as a facilitator not a solver.</a:t>
            </a:r>
          </a:p>
          <a:p>
            <a:r>
              <a:rPr lang="en-US" dirty="0"/>
              <a:t>Patience is a virtue.</a:t>
            </a:r>
            <a:endParaRPr lang="en-AU" dirty="0"/>
          </a:p>
        </p:txBody>
      </p:sp>
    </p:spTree>
    <p:extLst>
      <p:ext uri="{BB962C8B-B14F-4D97-AF65-F5344CB8AC3E}">
        <p14:creationId xmlns:p14="http://schemas.microsoft.com/office/powerpoint/2010/main" val="3912249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85B9B-28B7-216F-7F9E-6221192C9065}"/>
              </a:ext>
            </a:extLst>
          </p:cNvPr>
          <p:cNvSpPr>
            <a:spLocks noGrp="1"/>
          </p:cNvSpPr>
          <p:nvPr>
            <p:ph type="title"/>
          </p:nvPr>
        </p:nvSpPr>
        <p:spPr/>
        <p:txBody>
          <a:bodyPr/>
          <a:lstStyle/>
          <a:p>
            <a:r>
              <a:rPr lang="en-US" dirty="0"/>
              <a:t>How do individuals resolve conflict</a:t>
            </a:r>
            <a:endParaRPr lang="en-AU" dirty="0"/>
          </a:p>
        </p:txBody>
      </p:sp>
      <p:sp>
        <p:nvSpPr>
          <p:cNvPr id="3" name="Content Placeholder 2">
            <a:extLst>
              <a:ext uri="{FF2B5EF4-FFF2-40B4-BE49-F238E27FC236}">
                <a16:creationId xmlns:a16="http://schemas.microsoft.com/office/drawing/2014/main" id="{2754473F-2C5B-1B20-122D-60E5FD0CAA6F}"/>
              </a:ext>
            </a:extLst>
          </p:cNvPr>
          <p:cNvSpPr>
            <a:spLocks noGrp="1"/>
          </p:cNvSpPr>
          <p:nvPr>
            <p:ph idx="1"/>
          </p:nvPr>
        </p:nvSpPr>
        <p:spPr/>
        <p:txBody>
          <a:bodyPr>
            <a:normAutofit fontScale="77500" lnSpcReduction="20000"/>
          </a:bodyPr>
          <a:lstStyle/>
          <a:p>
            <a:pPr marL="0" indent="0">
              <a:buNone/>
            </a:pPr>
            <a:r>
              <a:rPr lang="en-US" dirty="0"/>
              <a:t>Common ways individuals seek to resolve conflict:</a:t>
            </a:r>
          </a:p>
          <a:p>
            <a:pPr marL="0" indent="0">
              <a:buNone/>
            </a:pPr>
            <a:endParaRPr lang="en-US" sz="1200" dirty="0"/>
          </a:p>
          <a:p>
            <a:r>
              <a:rPr lang="en-US" b="1" dirty="0"/>
              <a:t>Competing</a:t>
            </a:r>
            <a:r>
              <a:rPr lang="en-US" dirty="0"/>
              <a:t> – one own needs are advocated over others, aggressive style of communication with no regard for future relationships.</a:t>
            </a:r>
          </a:p>
          <a:p>
            <a:r>
              <a:rPr lang="en-US" b="1" dirty="0"/>
              <a:t>Accommodating</a:t>
            </a:r>
            <a:r>
              <a:rPr lang="en-US" dirty="0"/>
              <a:t> – opposite of competing, yield to others, trying to be diplomatic, preserving relationship is most important</a:t>
            </a:r>
          </a:p>
          <a:p>
            <a:r>
              <a:rPr lang="en-US" b="1" dirty="0"/>
              <a:t>Avoiding</a:t>
            </a:r>
            <a:r>
              <a:rPr lang="en-US" dirty="0"/>
              <a:t> – if we don’t bring it up it will blow over, views go unexpressed, conflict festers</a:t>
            </a:r>
          </a:p>
          <a:p>
            <a:r>
              <a:rPr lang="en-US" b="1" dirty="0"/>
              <a:t>Compromising</a:t>
            </a:r>
            <a:r>
              <a:rPr lang="en-US" dirty="0"/>
              <a:t> – people gain and give in a series of tradeoffs, compromise is not satisfying leads to a lack of trust.</a:t>
            </a:r>
            <a:endParaRPr lang="en-AU" dirty="0"/>
          </a:p>
        </p:txBody>
      </p:sp>
    </p:spTree>
    <p:extLst>
      <p:ext uri="{BB962C8B-B14F-4D97-AF65-F5344CB8AC3E}">
        <p14:creationId xmlns:p14="http://schemas.microsoft.com/office/powerpoint/2010/main" val="962583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5004A-ACAB-BD31-6AF6-C8173CC37BC1}"/>
              </a:ext>
            </a:extLst>
          </p:cNvPr>
          <p:cNvSpPr>
            <a:spLocks noGrp="1"/>
          </p:cNvSpPr>
          <p:nvPr>
            <p:ph type="title"/>
          </p:nvPr>
        </p:nvSpPr>
        <p:spPr/>
        <p:txBody>
          <a:bodyPr>
            <a:normAutofit fontScale="90000"/>
          </a:bodyPr>
          <a:lstStyle/>
          <a:p>
            <a:r>
              <a:rPr lang="en-US" dirty="0"/>
              <a:t>Strategies for deescalating aggression</a:t>
            </a:r>
            <a:endParaRPr lang="en-AU" dirty="0"/>
          </a:p>
        </p:txBody>
      </p:sp>
      <p:sp>
        <p:nvSpPr>
          <p:cNvPr id="3" name="Content Placeholder 2">
            <a:extLst>
              <a:ext uri="{FF2B5EF4-FFF2-40B4-BE49-F238E27FC236}">
                <a16:creationId xmlns:a16="http://schemas.microsoft.com/office/drawing/2014/main" id="{1557A3DE-0BC9-4D14-F81E-22754AC6EDA5}"/>
              </a:ext>
            </a:extLst>
          </p:cNvPr>
          <p:cNvSpPr>
            <a:spLocks noGrp="1"/>
          </p:cNvSpPr>
          <p:nvPr>
            <p:ph idx="1"/>
          </p:nvPr>
        </p:nvSpPr>
        <p:spPr/>
        <p:txBody>
          <a:bodyPr>
            <a:normAutofit fontScale="92500" lnSpcReduction="10000"/>
          </a:bodyPr>
          <a:lstStyle/>
          <a:p>
            <a:pPr marL="0" indent="0">
              <a:buNone/>
            </a:pPr>
            <a:r>
              <a:rPr lang="en-US" dirty="0"/>
              <a:t>If you have to deal with an aggressive situation, avoid:</a:t>
            </a:r>
          </a:p>
          <a:p>
            <a:r>
              <a:rPr lang="en-US" dirty="0"/>
              <a:t>Being right</a:t>
            </a:r>
          </a:p>
          <a:p>
            <a:r>
              <a:rPr lang="en-US" dirty="0"/>
              <a:t>Overgeneralizing</a:t>
            </a:r>
          </a:p>
          <a:p>
            <a:r>
              <a:rPr lang="en-US" dirty="0"/>
              <a:t>Not listening</a:t>
            </a:r>
          </a:p>
          <a:p>
            <a:r>
              <a:rPr lang="en-US" dirty="0"/>
              <a:t>Stonewalling</a:t>
            </a:r>
          </a:p>
          <a:p>
            <a:r>
              <a:rPr lang="en-AU" dirty="0"/>
              <a:t>Blaming </a:t>
            </a:r>
          </a:p>
          <a:p>
            <a:r>
              <a:rPr lang="en-AU" dirty="0"/>
              <a:t>Being defensive</a:t>
            </a:r>
          </a:p>
          <a:p>
            <a:r>
              <a:rPr lang="en-AU" dirty="0"/>
              <a:t>Mind Reading</a:t>
            </a:r>
          </a:p>
        </p:txBody>
      </p:sp>
    </p:spTree>
    <p:extLst>
      <p:ext uri="{BB962C8B-B14F-4D97-AF65-F5344CB8AC3E}">
        <p14:creationId xmlns:p14="http://schemas.microsoft.com/office/powerpoint/2010/main" val="9650275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B3FC8-D60C-048C-BC6C-5540B3E47913}"/>
              </a:ext>
            </a:extLst>
          </p:cNvPr>
          <p:cNvSpPr>
            <a:spLocks noGrp="1"/>
          </p:cNvSpPr>
          <p:nvPr>
            <p:ph type="title"/>
          </p:nvPr>
        </p:nvSpPr>
        <p:spPr/>
        <p:txBody>
          <a:bodyPr>
            <a:normAutofit fontScale="90000"/>
          </a:bodyPr>
          <a:lstStyle/>
          <a:p>
            <a:r>
              <a:rPr lang="en-US" dirty="0"/>
              <a:t>Set Boundaries</a:t>
            </a:r>
            <a:br>
              <a:rPr lang="en-US" dirty="0"/>
            </a:br>
            <a:endParaRPr lang="en-AU" dirty="0"/>
          </a:p>
        </p:txBody>
      </p:sp>
      <p:sp>
        <p:nvSpPr>
          <p:cNvPr id="3" name="Content Placeholder 2">
            <a:extLst>
              <a:ext uri="{FF2B5EF4-FFF2-40B4-BE49-F238E27FC236}">
                <a16:creationId xmlns:a16="http://schemas.microsoft.com/office/drawing/2014/main" id="{250AB52B-A3AA-A093-F90D-215E8317BFCC}"/>
              </a:ext>
            </a:extLst>
          </p:cNvPr>
          <p:cNvSpPr>
            <a:spLocks noGrp="1"/>
          </p:cNvSpPr>
          <p:nvPr>
            <p:ph idx="1"/>
          </p:nvPr>
        </p:nvSpPr>
        <p:spPr/>
        <p:txBody>
          <a:bodyPr>
            <a:normAutofit fontScale="85000" lnSpcReduction="10000"/>
          </a:bodyPr>
          <a:lstStyle/>
          <a:p>
            <a:pPr marL="0" indent="0">
              <a:buNone/>
            </a:pPr>
            <a:r>
              <a:rPr lang="en-US" dirty="0"/>
              <a:t>Before attempting to formerly assist with a conflict situation, it is extremely important to set boundaries:</a:t>
            </a:r>
          </a:p>
          <a:p>
            <a:pPr marL="0" indent="0">
              <a:buNone/>
            </a:pPr>
            <a:endParaRPr lang="en-US" sz="800" dirty="0"/>
          </a:p>
          <a:p>
            <a:r>
              <a:rPr lang="en-US" dirty="0"/>
              <a:t>Emphasize to everyone involved that the matters or issued being discussed are not personal.</a:t>
            </a:r>
          </a:p>
          <a:p>
            <a:r>
              <a:rPr lang="en-US" dirty="0"/>
              <a:t>Make sure that everyone agrees to keep the discussion confidential.</a:t>
            </a:r>
          </a:p>
          <a:p>
            <a:r>
              <a:rPr lang="en-US" dirty="0"/>
              <a:t>Ask everyone to try and keep their emotions in check, not to interrupt another person who is speaking, to be polite and respectful and not to engage in hurtful remarks or to make untrue or embellished statements.</a:t>
            </a:r>
            <a:endParaRPr lang="en-AU" dirty="0"/>
          </a:p>
        </p:txBody>
      </p:sp>
    </p:spTree>
    <p:extLst>
      <p:ext uri="{BB962C8B-B14F-4D97-AF65-F5344CB8AC3E}">
        <p14:creationId xmlns:p14="http://schemas.microsoft.com/office/powerpoint/2010/main" val="27393727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0F133-B3BC-DB63-B081-C176BCDAE620}"/>
              </a:ext>
            </a:extLst>
          </p:cNvPr>
          <p:cNvSpPr>
            <a:spLocks noGrp="1"/>
          </p:cNvSpPr>
          <p:nvPr>
            <p:ph type="title"/>
          </p:nvPr>
        </p:nvSpPr>
        <p:spPr/>
        <p:txBody>
          <a:bodyPr/>
          <a:lstStyle/>
          <a:p>
            <a:r>
              <a:rPr lang="en-US" dirty="0"/>
              <a:t>Basic skills to practice and develop</a:t>
            </a:r>
            <a:endParaRPr lang="en-AU" dirty="0"/>
          </a:p>
        </p:txBody>
      </p:sp>
      <p:sp>
        <p:nvSpPr>
          <p:cNvPr id="3" name="Content Placeholder 2">
            <a:extLst>
              <a:ext uri="{FF2B5EF4-FFF2-40B4-BE49-F238E27FC236}">
                <a16:creationId xmlns:a16="http://schemas.microsoft.com/office/drawing/2014/main" id="{EECC0410-7AE2-E38D-3F87-8B7EF19502FC}"/>
              </a:ext>
            </a:extLst>
          </p:cNvPr>
          <p:cNvSpPr>
            <a:spLocks noGrp="1"/>
          </p:cNvSpPr>
          <p:nvPr>
            <p:ph idx="1"/>
          </p:nvPr>
        </p:nvSpPr>
        <p:spPr/>
        <p:txBody>
          <a:bodyPr>
            <a:normAutofit fontScale="85000" lnSpcReduction="10000"/>
          </a:bodyPr>
          <a:lstStyle/>
          <a:p>
            <a:r>
              <a:rPr lang="en-US" dirty="0"/>
              <a:t>Be calm and set the precedent with your demeanor.</a:t>
            </a:r>
          </a:p>
          <a:p>
            <a:r>
              <a:rPr lang="en-US" dirty="0"/>
              <a:t>Active Listening- probably the most misunderstood skill utilized by the HR or Management practitioner, is to develop the skill to truly listen to what is being said, and most importantly, having the capacity to understand the information. You must focus on being attentive, do not let your mind wander to other questions that need to be asked or to go on another tangent or train of thought. Ask clarifying questions, paraphrase, and focus on the persons goals and perspective.</a:t>
            </a:r>
          </a:p>
          <a:p>
            <a:endParaRPr lang="en-AU" dirty="0"/>
          </a:p>
        </p:txBody>
      </p:sp>
    </p:spTree>
    <p:extLst>
      <p:ext uri="{BB962C8B-B14F-4D97-AF65-F5344CB8AC3E}">
        <p14:creationId xmlns:p14="http://schemas.microsoft.com/office/powerpoint/2010/main" val="1988278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50AF3-3F1F-4F5F-83AE-EB8E65338086}"/>
              </a:ext>
            </a:extLst>
          </p:cNvPr>
          <p:cNvSpPr>
            <a:spLocks noGrp="1"/>
          </p:cNvSpPr>
          <p:nvPr>
            <p:ph type="title"/>
          </p:nvPr>
        </p:nvSpPr>
        <p:spPr/>
        <p:txBody>
          <a:bodyPr/>
          <a:lstStyle/>
          <a:p>
            <a:r>
              <a:rPr lang="en-US" dirty="0"/>
              <a:t>Introduction</a:t>
            </a:r>
            <a:endParaRPr lang="en-AU" dirty="0"/>
          </a:p>
        </p:txBody>
      </p:sp>
      <p:sp>
        <p:nvSpPr>
          <p:cNvPr id="3" name="Content Placeholder 2">
            <a:extLst>
              <a:ext uri="{FF2B5EF4-FFF2-40B4-BE49-F238E27FC236}">
                <a16:creationId xmlns:a16="http://schemas.microsoft.com/office/drawing/2014/main" id="{F5038A6A-2953-4F0F-841B-5DECE11CEABC}"/>
              </a:ext>
            </a:extLst>
          </p:cNvPr>
          <p:cNvSpPr>
            <a:spLocks noGrp="1"/>
          </p:cNvSpPr>
          <p:nvPr>
            <p:ph idx="1"/>
          </p:nvPr>
        </p:nvSpPr>
        <p:spPr/>
        <p:txBody>
          <a:bodyPr>
            <a:normAutofit lnSpcReduction="10000"/>
          </a:bodyPr>
          <a:lstStyle/>
          <a:p>
            <a:r>
              <a:rPr lang="en-US" dirty="0"/>
              <a:t>What is conflict management?</a:t>
            </a:r>
          </a:p>
          <a:p>
            <a:r>
              <a:rPr lang="en-US" dirty="0"/>
              <a:t>How can we develop the skills to be effective?</a:t>
            </a:r>
          </a:p>
          <a:p>
            <a:r>
              <a:rPr lang="en-US" dirty="0"/>
              <a:t>How can we deal with difficult conversation?</a:t>
            </a:r>
          </a:p>
          <a:p>
            <a:r>
              <a:rPr lang="en-US" dirty="0"/>
              <a:t>Strategies to manage and resolve disputes.</a:t>
            </a:r>
          </a:p>
          <a:p>
            <a:r>
              <a:rPr lang="en-US" dirty="0"/>
              <a:t>Look at the different forms of conflict.</a:t>
            </a:r>
          </a:p>
          <a:p>
            <a:r>
              <a:rPr lang="en-US" dirty="0"/>
              <a:t>How to understand the options and the process.</a:t>
            </a:r>
          </a:p>
          <a:p>
            <a:r>
              <a:rPr lang="en-US" dirty="0"/>
              <a:t>Successful tips for Conflict Resolution.</a:t>
            </a:r>
            <a:endParaRPr lang="en-AU" dirty="0"/>
          </a:p>
        </p:txBody>
      </p:sp>
    </p:spTree>
    <p:extLst>
      <p:ext uri="{BB962C8B-B14F-4D97-AF65-F5344CB8AC3E}">
        <p14:creationId xmlns:p14="http://schemas.microsoft.com/office/powerpoint/2010/main" val="28053359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C167A-BC51-975B-549D-E8558E59AD42}"/>
              </a:ext>
            </a:extLst>
          </p:cNvPr>
          <p:cNvSpPr>
            <a:spLocks noGrp="1"/>
          </p:cNvSpPr>
          <p:nvPr>
            <p:ph type="title"/>
          </p:nvPr>
        </p:nvSpPr>
        <p:spPr/>
        <p:txBody>
          <a:bodyPr/>
          <a:lstStyle/>
          <a:p>
            <a:r>
              <a:rPr lang="en-US" dirty="0"/>
              <a:t>Patience</a:t>
            </a:r>
            <a:endParaRPr lang="en-AU" dirty="0"/>
          </a:p>
        </p:txBody>
      </p:sp>
      <p:sp>
        <p:nvSpPr>
          <p:cNvPr id="3" name="Content Placeholder 2">
            <a:extLst>
              <a:ext uri="{FF2B5EF4-FFF2-40B4-BE49-F238E27FC236}">
                <a16:creationId xmlns:a16="http://schemas.microsoft.com/office/drawing/2014/main" id="{BB243F07-FD2F-EB9F-1E7C-47ED3B83C29F}"/>
              </a:ext>
            </a:extLst>
          </p:cNvPr>
          <p:cNvSpPr>
            <a:spLocks noGrp="1"/>
          </p:cNvSpPr>
          <p:nvPr>
            <p:ph idx="1"/>
          </p:nvPr>
        </p:nvSpPr>
        <p:spPr/>
        <p:txBody>
          <a:bodyPr>
            <a:normAutofit fontScale="77500" lnSpcReduction="20000"/>
          </a:bodyPr>
          <a:lstStyle/>
          <a:p>
            <a:r>
              <a:rPr lang="en-US" dirty="0"/>
              <a:t>It is not simple to overcome or assist with conflict, it can be difficult and time consuming, so patience is imperative, and you must put some conscious thought process before you start that you will demonstrate patience during the process. </a:t>
            </a:r>
          </a:p>
          <a:p>
            <a:r>
              <a:rPr lang="en-US" dirty="0"/>
              <a:t>People don’t like to be wrong, and you may have two completely opposing views which may not be able to be resolved without tenacity and effort. </a:t>
            </a:r>
          </a:p>
          <a:p>
            <a:r>
              <a:rPr lang="en-US" dirty="0"/>
              <a:t>If you rush to find a resolution even if it is an obvious one, then people may feel that they have been left out of the decision-making process. Remember we are looking for a long term solutions that everyone can live with and hopefully move on with a sense of closure.</a:t>
            </a:r>
            <a:endParaRPr lang="en-AU" dirty="0"/>
          </a:p>
        </p:txBody>
      </p:sp>
    </p:spTree>
    <p:extLst>
      <p:ext uri="{BB962C8B-B14F-4D97-AF65-F5344CB8AC3E}">
        <p14:creationId xmlns:p14="http://schemas.microsoft.com/office/powerpoint/2010/main" val="35116131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DDE81-6B2A-73AE-C8D6-DFE093BEAF1E}"/>
              </a:ext>
            </a:extLst>
          </p:cNvPr>
          <p:cNvSpPr>
            <a:spLocks noGrp="1"/>
          </p:cNvSpPr>
          <p:nvPr>
            <p:ph type="title"/>
          </p:nvPr>
        </p:nvSpPr>
        <p:spPr/>
        <p:txBody>
          <a:bodyPr/>
          <a:lstStyle/>
          <a:p>
            <a:r>
              <a:rPr lang="en-US" dirty="0"/>
              <a:t>Positivity</a:t>
            </a:r>
            <a:endParaRPr lang="en-AU" dirty="0"/>
          </a:p>
        </p:txBody>
      </p:sp>
      <p:sp>
        <p:nvSpPr>
          <p:cNvPr id="3" name="Content Placeholder 2">
            <a:extLst>
              <a:ext uri="{FF2B5EF4-FFF2-40B4-BE49-F238E27FC236}">
                <a16:creationId xmlns:a16="http://schemas.microsoft.com/office/drawing/2014/main" id="{E4007F13-E0FD-5051-8ECC-660F063AED96}"/>
              </a:ext>
            </a:extLst>
          </p:cNvPr>
          <p:cNvSpPr>
            <a:spLocks noGrp="1"/>
          </p:cNvSpPr>
          <p:nvPr>
            <p:ph idx="1"/>
          </p:nvPr>
        </p:nvSpPr>
        <p:spPr/>
        <p:txBody>
          <a:bodyPr/>
          <a:lstStyle/>
          <a:p>
            <a:r>
              <a:rPr lang="en-US" dirty="0"/>
              <a:t>Be conscious of bringing a positive mindset to the equation as this will assist in keeping the conversation and discussion moving in the right direction. This will also have an impact on all the participants, and make them feel more at ease during the process with a degree of optimism that is generated from your positivity that this will be a worthwhile exercise which will lead to an agreed outcome.</a:t>
            </a:r>
            <a:endParaRPr lang="en-AU" dirty="0"/>
          </a:p>
        </p:txBody>
      </p:sp>
    </p:spTree>
    <p:extLst>
      <p:ext uri="{BB962C8B-B14F-4D97-AF65-F5344CB8AC3E}">
        <p14:creationId xmlns:p14="http://schemas.microsoft.com/office/powerpoint/2010/main" val="26978435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F8CC8-74A3-CD8F-939C-587A26D6D8B6}"/>
              </a:ext>
            </a:extLst>
          </p:cNvPr>
          <p:cNvSpPr>
            <a:spLocks noGrp="1"/>
          </p:cNvSpPr>
          <p:nvPr>
            <p:ph type="title"/>
          </p:nvPr>
        </p:nvSpPr>
        <p:spPr/>
        <p:txBody>
          <a:bodyPr/>
          <a:lstStyle/>
          <a:p>
            <a:r>
              <a:rPr lang="en-US" dirty="0"/>
              <a:t>Impartiality</a:t>
            </a:r>
            <a:endParaRPr lang="en-AU" dirty="0"/>
          </a:p>
        </p:txBody>
      </p:sp>
      <p:sp>
        <p:nvSpPr>
          <p:cNvPr id="3" name="Content Placeholder 2">
            <a:extLst>
              <a:ext uri="{FF2B5EF4-FFF2-40B4-BE49-F238E27FC236}">
                <a16:creationId xmlns:a16="http://schemas.microsoft.com/office/drawing/2014/main" id="{51BACD0C-1632-2B78-2203-120737345A7E}"/>
              </a:ext>
            </a:extLst>
          </p:cNvPr>
          <p:cNvSpPr>
            <a:spLocks noGrp="1"/>
          </p:cNvSpPr>
          <p:nvPr>
            <p:ph idx="1"/>
          </p:nvPr>
        </p:nvSpPr>
        <p:spPr/>
        <p:txBody>
          <a:bodyPr>
            <a:normAutofit lnSpcReduction="10000"/>
          </a:bodyPr>
          <a:lstStyle/>
          <a:p>
            <a:r>
              <a:rPr lang="en-US" dirty="0"/>
              <a:t>Being impartial and having an open mind with no preconceived ideas on outcomes will put you in the best position to be successful.</a:t>
            </a:r>
          </a:p>
          <a:p>
            <a:r>
              <a:rPr lang="en-US" dirty="0"/>
              <a:t>This will allow you to stay focused on the issue itself as this is extremely important and not to allow the discussion to go elsewhere.</a:t>
            </a:r>
          </a:p>
          <a:p>
            <a:r>
              <a:rPr lang="en-US" dirty="0"/>
              <a:t>Focus on the actual issues at stake (the problem) and not on the individuals or their personalities.</a:t>
            </a:r>
            <a:endParaRPr lang="en-AU" dirty="0"/>
          </a:p>
        </p:txBody>
      </p:sp>
    </p:spTree>
    <p:extLst>
      <p:ext uri="{BB962C8B-B14F-4D97-AF65-F5344CB8AC3E}">
        <p14:creationId xmlns:p14="http://schemas.microsoft.com/office/powerpoint/2010/main" val="16972324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87747-CBBF-84AD-B740-7D47CE5F9F2B}"/>
              </a:ext>
            </a:extLst>
          </p:cNvPr>
          <p:cNvSpPr>
            <a:spLocks noGrp="1"/>
          </p:cNvSpPr>
          <p:nvPr>
            <p:ph type="title"/>
          </p:nvPr>
        </p:nvSpPr>
        <p:spPr/>
        <p:txBody>
          <a:bodyPr/>
          <a:lstStyle/>
          <a:p>
            <a:r>
              <a:rPr lang="en-US" dirty="0"/>
              <a:t>Emotional Intelligence</a:t>
            </a:r>
            <a:endParaRPr lang="en-AU" dirty="0"/>
          </a:p>
        </p:txBody>
      </p:sp>
      <p:sp>
        <p:nvSpPr>
          <p:cNvPr id="3" name="Content Placeholder 2">
            <a:extLst>
              <a:ext uri="{FF2B5EF4-FFF2-40B4-BE49-F238E27FC236}">
                <a16:creationId xmlns:a16="http://schemas.microsoft.com/office/drawing/2014/main" id="{E1EE71D0-5EC5-ED30-91B7-0A618FB8FD2A}"/>
              </a:ext>
            </a:extLst>
          </p:cNvPr>
          <p:cNvSpPr>
            <a:spLocks noGrp="1"/>
          </p:cNvSpPr>
          <p:nvPr>
            <p:ph idx="1"/>
          </p:nvPr>
        </p:nvSpPr>
        <p:spPr/>
        <p:txBody>
          <a:bodyPr>
            <a:normAutofit fontScale="92500" lnSpcReduction="10000"/>
          </a:bodyPr>
          <a:lstStyle/>
          <a:p>
            <a:r>
              <a:rPr lang="en-US" dirty="0"/>
              <a:t>Developed primarily through experience, and is the ability or capacity to perceived other people's emotions, but also more importantly, your own emotions and how you are reacting to a situation.</a:t>
            </a:r>
          </a:p>
          <a:p>
            <a:r>
              <a:rPr lang="en-US" dirty="0"/>
              <a:t>What are your individual trigger points to be aware of?</a:t>
            </a:r>
          </a:p>
          <a:p>
            <a:r>
              <a:rPr lang="en-US" dirty="0"/>
              <a:t>Control of guidance of the emotional stimulus will assist in trying not to escalate the issues. We need to guide to a solution based on logic and not on emotions such as anger and frustration.</a:t>
            </a:r>
            <a:endParaRPr lang="en-AU" dirty="0"/>
          </a:p>
        </p:txBody>
      </p:sp>
    </p:spTree>
    <p:extLst>
      <p:ext uri="{BB962C8B-B14F-4D97-AF65-F5344CB8AC3E}">
        <p14:creationId xmlns:p14="http://schemas.microsoft.com/office/powerpoint/2010/main" val="17263662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E505A-5C97-0BC5-9846-EA03BC6521DF}"/>
              </a:ext>
            </a:extLst>
          </p:cNvPr>
          <p:cNvSpPr>
            <a:spLocks noGrp="1"/>
          </p:cNvSpPr>
          <p:nvPr>
            <p:ph type="title"/>
          </p:nvPr>
        </p:nvSpPr>
        <p:spPr/>
        <p:txBody>
          <a:bodyPr/>
          <a:lstStyle/>
          <a:p>
            <a:r>
              <a:rPr lang="en-US" dirty="0"/>
              <a:t>Continued Communication</a:t>
            </a:r>
            <a:endParaRPr lang="en-AU" dirty="0"/>
          </a:p>
        </p:txBody>
      </p:sp>
      <p:sp>
        <p:nvSpPr>
          <p:cNvPr id="3" name="Content Placeholder 2">
            <a:extLst>
              <a:ext uri="{FF2B5EF4-FFF2-40B4-BE49-F238E27FC236}">
                <a16:creationId xmlns:a16="http://schemas.microsoft.com/office/drawing/2014/main" id="{9094D471-C86D-8C8D-5938-88B137489B8A}"/>
              </a:ext>
            </a:extLst>
          </p:cNvPr>
          <p:cNvSpPr>
            <a:spLocks noGrp="1"/>
          </p:cNvSpPr>
          <p:nvPr>
            <p:ph idx="1"/>
          </p:nvPr>
        </p:nvSpPr>
        <p:spPr/>
        <p:txBody>
          <a:bodyPr>
            <a:normAutofit fontScale="85000" lnSpcReduction="20000"/>
          </a:bodyPr>
          <a:lstStyle/>
          <a:p>
            <a:r>
              <a:rPr lang="en-US" dirty="0"/>
              <a:t>During and after the session.</a:t>
            </a:r>
          </a:p>
          <a:p>
            <a:r>
              <a:rPr lang="en-US" dirty="0"/>
              <a:t>We need to ensure that we demonstrate and support open communication at all times, but in particular when the issue has been resolved in an attempt to repair the relationship. This will ensure that the agreement or resolution has legs and can be maintained.</a:t>
            </a:r>
          </a:p>
          <a:p>
            <a:r>
              <a:rPr lang="en-US" dirty="0"/>
              <a:t>You must prove to the participants that you understand their side, you may have to acknowledge depending on the circumstances that you are part of the problem and try again if at first the conversation or discussion was not successful.</a:t>
            </a:r>
            <a:endParaRPr lang="en-AU" dirty="0"/>
          </a:p>
        </p:txBody>
      </p:sp>
    </p:spTree>
    <p:extLst>
      <p:ext uri="{BB962C8B-B14F-4D97-AF65-F5344CB8AC3E}">
        <p14:creationId xmlns:p14="http://schemas.microsoft.com/office/powerpoint/2010/main" val="16186535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B2A87-21CB-238C-A904-04A5CCB0D16A}"/>
              </a:ext>
            </a:extLst>
          </p:cNvPr>
          <p:cNvSpPr>
            <a:spLocks noGrp="1"/>
          </p:cNvSpPr>
          <p:nvPr>
            <p:ph type="title"/>
          </p:nvPr>
        </p:nvSpPr>
        <p:spPr/>
        <p:txBody>
          <a:bodyPr/>
          <a:lstStyle/>
          <a:p>
            <a:r>
              <a:rPr lang="en-US" dirty="0"/>
              <a:t>Extra Tips</a:t>
            </a:r>
            <a:endParaRPr lang="en-AU" dirty="0"/>
          </a:p>
        </p:txBody>
      </p:sp>
      <p:sp>
        <p:nvSpPr>
          <p:cNvPr id="3" name="Content Placeholder 2">
            <a:extLst>
              <a:ext uri="{FF2B5EF4-FFF2-40B4-BE49-F238E27FC236}">
                <a16:creationId xmlns:a16="http://schemas.microsoft.com/office/drawing/2014/main" id="{D43C42C9-DBB5-02C4-36F7-0A666DC09636}"/>
              </a:ext>
            </a:extLst>
          </p:cNvPr>
          <p:cNvSpPr>
            <a:spLocks noGrp="1"/>
          </p:cNvSpPr>
          <p:nvPr>
            <p:ph idx="1"/>
          </p:nvPr>
        </p:nvSpPr>
        <p:spPr/>
        <p:txBody>
          <a:bodyPr>
            <a:normAutofit fontScale="70000" lnSpcReduction="20000"/>
          </a:bodyPr>
          <a:lstStyle/>
          <a:p>
            <a:r>
              <a:rPr lang="en-US" dirty="0"/>
              <a:t>Pay close attention to nonverbal communications.</a:t>
            </a:r>
          </a:p>
          <a:p>
            <a:r>
              <a:rPr lang="en-US" dirty="0"/>
              <a:t>Know when to apologize.</a:t>
            </a:r>
          </a:p>
          <a:p>
            <a:r>
              <a:rPr lang="en-US" dirty="0"/>
              <a:t>Know when not to apologize.</a:t>
            </a:r>
          </a:p>
          <a:p>
            <a:r>
              <a:rPr lang="en-US" dirty="0"/>
              <a:t>Look for the cause.</a:t>
            </a:r>
          </a:p>
          <a:p>
            <a:r>
              <a:rPr lang="en-US" dirty="0"/>
              <a:t>We want to repair if possible or at least be aware of the importance of the relationship moving forward.</a:t>
            </a:r>
          </a:p>
          <a:p>
            <a:r>
              <a:rPr lang="en-US" dirty="0"/>
              <a:t>Focus on this issue not other ones concentrate on the scope.</a:t>
            </a:r>
          </a:p>
          <a:p>
            <a:r>
              <a:rPr lang="en-US" dirty="0"/>
              <a:t>Don’t take anything personally.</a:t>
            </a:r>
          </a:p>
          <a:p>
            <a:r>
              <a:rPr lang="en-US" dirty="0"/>
              <a:t>Offer complements when appropriate.</a:t>
            </a:r>
          </a:p>
          <a:p>
            <a:r>
              <a:rPr lang="en-US" dirty="0"/>
              <a:t>Don’t point out guilt or blame.</a:t>
            </a:r>
          </a:p>
          <a:p>
            <a:r>
              <a:rPr lang="en-US" dirty="0"/>
              <a:t>Show a willingness to compromise and collaborate.</a:t>
            </a:r>
          </a:p>
          <a:p>
            <a:r>
              <a:rPr lang="en-US" dirty="0"/>
              <a:t>Show empathy.</a:t>
            </a:r>
          </a:p>
          <a:p>
            <a:r>
              <a:rPr lang="en-US" dirty="0"/>
              <a:t>And above all deal with the issue early.</a:t>
            </a:r>
          </a:p>
          <a:p>
            <a:endParaRPr lang="en-AU" dirty="0"/>
          </a:p>
        </p:txBody>
      </p:sp>
    </p:spTree>
    <p:extLst>
      <p:ext uri="{BB962C8B-B14F-4D97-AF65-F5344CB8AC3E}">
        <p14:creationId xmlns:p14="http://schemas.microsoft.com/office/powerpoint/2010/main" val="39261906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5C726-94F8-2AFA-2829-1F28AF8B72B9}"/>
              </a:ext>
            </a:extLst>
          </p:cNvPr>
          <p:cNvSpPr>
            <a:spLocks noGrp="1"/>
          </p:cNvSpPr>
          <p:nvPr>
            <p:ph type="title"/>
          </p:nvPr>
        </p:nvSpPr>
        <p:spPr/>
        <p:txBody>
          <a:bodyPr/>
          <a:lstStyle/>
          <a:p>
            <a:r>
              <a:rPr lang="en-US" dirty="0"/>
              <a:t>What can we do to help</a:t>
            </a:r>
            <a:endParaRPr lang="en-AU" dirty="0"/>
          </a:p>
        </p:txBody>
      </p:sp>
      <p:sp>
        <p:nvSpPr>
          <p:cNvPr id="3" name="Content Placeholder 2">
            <a:extLst>
              <a:ext uri="{FF2B5EF4-FFF2-40B4-BE49-F238E27FC236}">
                <a16:creationId xmlns:a16="http://schemas.microsoft.com/office/drawing/2014/main" id="{7947650A-28B0-4EC3-4148-91F29170581E}"/>
              </a:ext>
            </a:extLst>
          </p:cNvPr>
          <p:cNvSpPr>
            <a:spLocks noGrp="1"/>
          </p:cNvSpPr>
          <p:nvPr>
            <p:ph idx="1"/>
          </p:nvPr>
        </p:nvSpPr>
        <p:spPr/>
        <p:txBody>
          <a:bodyPr>
            <a:normAutofit fontScale="85000" lnSpcReduction="20000"/>
          </a:bodyPr>
          <a:lstStyle/>
          <a:p>
            <a:r>
              <a:rPr lang="en-US" dirty="0"/>
              <a:t>Community Management Solutions.</a:t>
            </a:r>
          </a:p>
          <a:p>
            <a:r>
              <a:rPr lang="en-US" dirty="0"/>
              <a:t>One of our extra services is in the form of facilitated discussion where one of our people will attend and facilitate a conflict resolution session for you, the advantage of which is that we are independent, and have no bias or preconceived ideas.</a:t>
            </a:r>
          </a:p>
          <a:p>
            <a:r>
              <a:rPr lang="en-US" dirty="0"/>
              <a:t>We can also hold a face-to-face workshop where we can go into much more detail including some fun conflict management games to practice these skills, if that is something that you or your team would be interested in then please give me a call to discuss.</a:t>
            </a:r>
          </a:p>
          <a:p>
            <a:r>
              <a:rPr lang="en-US" dirty="0"/>
              <a:t>Closing, questions and thank you</a:t>
            </a:r>
            <a:endParaRPr lang="en-AU" dirty="0"/>
          </a:p>
        </p:txBody>
      </p:sp>
    </p:spTree>
    <p:extLst>
      <p:ext uri="{BB962C8B-B14F-4D97-AF65-F5344CB8AC3E}">
        <p14:creationId xmlns:p14="http://schemas.microsoft.com/office/powerpoint/2010/main" val="2337437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4E75D-2811-28B9-2B28-2706E5437C9E}"/>
              </a:ext>
            </a:extLst>
          </p:cNvPr>
          <p:cNvSpPr>
            <a:spLocks noGrp="1"/>
          </p:cNvSpPr>
          <p:nvPr>
            <p:ph type="title"/>
          </p:nvPr>
        </p:nvSpPr>
        <p:spPr/>
        <p:txBody>
          <a:bodyPr/>
          <a:lstStyle/>
          <a:p>
            <a:r>
              <a:rPr lang="en-US" dirty="0"/>
              <a:t>Conflict</a:t>
            </a:r>
            <a:endParaRPr lang="en-AU" dirty="0"/>
          </a:p>
        </p:txBody>
      </p:sp>
      <p:sp>
        <p:nvSpPr>
          <p:cNvPr id="3" name="Content Placeholder 2">
            <a:extLst>
              <a:ext uri="{FF2B5EF4-FFF2-40B4-BE49-F238E27FC236}">
                <a16:creationId xmlns:a16="http://schemas.microsoft.com/office/drawing/2014/main" id="{FF1B6303-5166-1AC4-853C-92C1195EC8A6}"/>
              </a:ext>
            </a:extLst>
          </p:cNvPr>
          <p:cNvSpPr>
            <a:spLocks noGrp="1"/>
          </p:cNvSpPr>
          <p:nvPr>
            <p:ph idx="1"/>
          </p:nvPr>
        </p:nvSpPr>
        <p:spPr/>
        <p:txBody>
          <a:bodyPr>
            <a:normAutofit fontScale="85000" lnSpcReduction="20000"/>
          </a:bodyPr>
          <a:lstStyle/>
          <a:p>
            <a:r>
              <a:rPr lang="en-US" dirty="0"/>
              <a:t>Complaints, Conflict and Disputes can occur at any workplace.</a:t>
            </a:r>
          </a:p>
          <a:p>
            <a:r>
              <a:rPr lang="en-US" dirty="0"/>
              <a:t>A conflict exists when one or more people disagree about something, and the matter remains unresolved. </a:t>
            </a:r>
          </a:p>
          <a:p>
            <a:r>
              <a:rPr lang="en-US" dirty="0"/>
              <a:t>Disputes may be settled quickly and informally.</a:t>
            </a:r>
          </a:p>
          <a:p>
            <a:r>
              <a:rPr lang="en-US" dirty="0"/>
              <a:t>However, if this is not possible you may have to consider a more formal approach.</a:t>
            </a:r>
          </a:p>
          <a:p>
            <a:r>
              <a:rPr lang="en-US" dirty="0"/>
              <a:t>Best practices infers that we must follow a process which is fair, accountable and transparent.</a:t>
            </a:r>
          </a:p>
          <a:p>
            <a:r>
              <a:rPr lang="en-US" dirty="0"/>
              <a:t>You must take this topic seriously and address issues quickly before escalation occurs.</a:t>
            </a:r>
            <a:endParaRPr lang="en-AU" dirty="0"/>
          </a:p>
        </p:txBody>
      </p:sp>
    </p:spTree>
    <p:extLst>
      <p:ext uri="{BB962C8B-B14F-4D97-AF65-F5344CB8AC3E}">
        <p14:creationId xmlns:p14="http://schemas.microsoft.com/office/powerpoint/2010/main" val="732334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5AF7C-712C-0AA7-1A86-3609FE813DA9}"/>
              </a:ext>
            </a:extLst>
          </p:cNvPr>
          <p:cNvSpPr>
            <a:spLocks noGrp="1"/>
          </p:cNvSpPr>
          <p:nvPr>
            <p:ph type="title"/>
          </p:nvPr>
        </p:nvSpPr>
        <p:spPr/>
        <p:txBody>
          <a:bodyPr/>
          <a:lstStyle/>
          <a:p>
            <a:r>
              <a:rPr lang="en-US" dirty="0"/>
              <a:t>Conflict</a:t>
            </a:r>
            <a:endParaRPr lang="en-AU" dirty="0"/>
          </a:p>
        </p:txBody>
      </p:sp>
      <p:sp>
        <p:nvSpPr>
          <p:cNvPr id="3" name="Content Placeholder 2">
            <a:extLst>
              <a:ext uri="{FF2B5EF4-FFF2-40B4-BE49-F238E27FC236}">
                <a16:creationId xmlns:a16="http://schemas.microsoft.com/office/drawing/2014/main" id="{6D18659B-37BF-740B-B9AB-1B2FCC0C594C}"/>
              </a:ext>
            </a:extLst>
          </p:cNvPr>
          <p:cNvSpPr>
            <a:spLocks noGrp="1"/>
          </p:cNvSpPr>
          <p:nvPr>
            <p:ph idx="1"/>
          </p:nvPr>
        </p:nvSpPr>
        <p:spPr/>
        <p:txBody>
          <a:bodyPr>
            <a:normAutofit fontScale="92500" lnSpcReduction="10000"/>
          </a:bodyPr>
          <a:lstStyle/>
          <a:p>
            <a:r>
              <a:rPr lang="en-US" dirty="0"/>
              <a:t>Conflict of disagreements are a natural part of society including the workplace.</a:t>
            </a:r>
          </a:p>
          <a:p>
            <a:r>
              <a:rPr lang="en-US" dirty="0"/>
              <a:t>More than likely in fact almost certainly to one degree or another it will occur in every workplace.</a:t>
            </a:r>
          </a:p>
          <a:p>
            <a:r>
              <a:rPr lang="en-US" dirty="0"/>
              <a:t>In fact, conflict is inevitable.</a:t>
            </a:r>
          </a:p>
          <a:p>
            <a:r>
              <a:rPr lang="en-US" dirty="0"/>
              <a:t>However, we need to form a different mindset that being ‘let's treat conflict not as burdensome of inherently difficult rather than an opportunity which presents itself’.</a:t>
            </a:r>
            <a:endParaRPr lang="en-AU" dirty="0"/>
          </a:p>
        </p:txBody>
      </p:sp>
    </p:spTree>
    <p:extLst>
      <p:ext uri="{BB962C8B-B14F-4D97-AF65-F5344CB8AC3E}">
        <p14:creationId xmlns:p14="http://schemas.microsoft.com/office/powerpoint/2010/main" val="2822953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0A6BD-50BE-46D3-C5C3-EC55BDD8C9CA}"/>
              </a:ext>
            </a:extLst>
          </p:cNvPr>
          <p:cNvSpPr>
            <a:spLocks noGrp="1"/>
          </p:cNvSpPr>
          <p:nvPr>
            <p:ph type="title"/>
          </p:nvPr>
        </p:nvSpPr>
        <p:spPr/>
        <p:txBody>
          <a:bodyPr/>
          <a:lstStyle/>
          <a:p>
            <a:r>
              <a:rPr lang="en-US" dirty="0"/>
              <a:t>Why bother</a:t>
            </a:r>
            <a:endParaRPr lang="en-AU" dirty="0"/>
          </a:p>
        </p:txBody>
      </p:sp>
      <p:sp>
        <p:nvSpPr>
          <p:cNvPr id="3" name="Content Placeholder 2">
            <a:extLst>
              <a:ext uri="{FF2B5EF4-FFF2-40B4-BE49-F238E27FC236}">
                <a16:creationId xmlns:a16="http://schemas.microsoft.com/office/drawing/2014/main" id="{7779893B-8524-E3A7-742F-25E94DDDB945}"/>
              </a:ext>
            </a:extLst>
          </p:cNvPr>
          <p:cNvSpPr>
            <a:spLocks noGrp="1"/>
          </p:cNvSpPr>
          <p:nvPr>
            <p:ph idx="1"/>
          </p:nvPr>
        </p:nvSpPr>
        <p:spPr/>
        <p:txBody>
          <a:bodyPr>
            <a:normAutofit fontScale="77500" lnSpcReduction="20000"/>
          </a:bodyPr>
          <a:lstStyle/>
          <a:p>
            <a:pPr marL="0" indent="0">
              <a:buNone/>
            </a:pPr>
            <a:r>
              <a:rPr lang="en-US" dirty="0"/>
              <a:t>We are all very busy, so why take the time and energy to settle or mediate disputes or try to solve conflict before it escalates:</a:t>
            </a:r>
          </a:p>
          <a:p>
            <a:pPr marL="0" indent="0">
              <a:buNone/>
            </a:pPr>
            <a:endParaRPr lang="en-US" sz="1200" dirty="0"/>
          </a:p>
          <a:p>
            <a:r>
              <a:rPr lang="en-US" dirty="0"/>
              <a:t>Greater employee productivity through increased job satisfaction.</a:t>
            </a:r>
          </a:p>
          <a:p>
            <a:r>
              <a:rPr lang="en-US" dirty="0"/>
              <a:t>Less mental health issues.</a:t>
            </a:r>
          </a:p>
          <a:p>
            <a:r>
              <a:rPr lang="en-US" dirty="0"/>
              <a:t>Less complaints.</a:t>
            </a:r>
          </a:p>
          <a:p>
            <a:r>
              <a:rPr lang="en-US" dirty="0"/>
              <a:t>Improved employee engagement and retention.</a:t>
            </a:r>
          </a:p>
          <a:p>
            <a:r>
              <a:rPr lang="en-US" dirty="0"/>
              <a:t>Reduced stress for managers and employees.</a:t>
            </a:r>
          </a:p>
          <a:p>
            <a:r>
              <a:rPr lang="en-US" dirty="0"/>
              <a:t>Improved relationships with employees.</a:t>
            </a:r>
          </a:p>
          <a:p>
            <a:r>
              <a:rPr lang="en-US" dirty="0"/>
              <a:t>Reducing and or mitigating costs from resolving disputes externally.</a:t>
            </a:r>
          </a:p>
          <a:p>
            <a:pPr marL="514350" indent="-514350">
              <a:buFont typeface="+mj-lt"/>
              <a:buAutoNum type="arabicPeriod"/>
            </a:pPr>
            <a:endParaRPr lang="en-AU" dirty="0"/>
          </a:p>
        </p:txBody>
      </p:sp>
    </p:spTree>
    <p:extLst>
      <p:ext uri="{BB962C8B-B14F-4D97-AF65-F5344CB8AC3E}">
        <p14:creationId xmlns:p14="http://schemas.microsoft.com/office/powerpoint/2010/main" val="1716649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D6A89-BF55-F64C-AB6A-DEF1969BC697}"/>
              </a:ext>
            </a:extLst>
          </p:cNvPr>
          <p:cNvSpPr>
            <a:spLocks noGrp="1"/>
          </p:cNvSpPr>
          <p:nvPr>
            <p:ph type="title"/>
          </p:nvPr>
        </p:nvSpPr>
        <p:spPr/>
        <p:txBody>
          <a:bodyPr/>
          <a:lstStyle/>
          <a:p>
            <a:r>
              <a:rPr lang="en-US" dirty="0"/>
              <a:t>Unresolved conflict</a:t>
            </a:r>
            <a:endParaRPr lang="en-AU" dirty="0"/>
          </a:p>
        </p:txBody>
      </p:sp>
      <p:sp>
        <p:nvSpPr>
          <p:cNvPr id="3" name="Content Placeholder 2">
            <a:extLst>
              <a:ext uri="{FF2B5EF4-FFF2-40B4-BE49-F238E27FC236}">
                <a16:creationId xmlns:a16="http://schemas.microsoft.com/office/drawing/2014/main" id="{FA88DCFB-B092-3D7B-7F08-88173064D586}"/>
              </a:ext>
            </a:extLst>
          </p:cNvPr>
          <p:cNvSpPr>
            <a:spLocks noGrp="1"/>
          </p:cNvSpPr>
          <p:nvPr>
            <p:ph idx="1"/>
          </p:nvPr>
        </p:nvSpPr>
        <p:spPr/>
        <p:txBody>
          <a:bodyPr>
            <a:normAutofit fontScale="77500" lnSpcReduction="20000"/>
          </a:bodyPr>
          <a:lstStyle/>
          <a:p>
            <a:r>
              <a:rPr lang="en-US" dirty="0"/>
              <a:t>Reduced morale.</a:t>
            </a:r>
          </a:p>
          <a:p>
            <a:r>
              <a:rPr lang="en-US" dirty="0"/>
              <a:t>Hindering employee performance.</a:t>
            </a:r>
          </a:p>
          <a:p>
            <a:r>
              <a:rPr lang="en-US" dirty="0"/>
              <a:t>Team dynamic fails.</a:t>
            </a:r>
          </a:p>
          <a:p>
            <a:r>
              <a:rPr lang="en-US" dirty="0"/>
              <a:t>Increase absenteeism.</a:t>
            </a:r>
          </a:p>
          <a:p>
            <a:r>
              <a:rPr lang="en-US" dirty="0"/>
              <a:t>Increased stress.</a:t>
            </a:r>
          </a:p>
          <a:p>
            <a:r>
              <a:rPr lang="en-US" dirty="0"/>
              <a:t>Aggression.</a:t>
            </a:r>
          </a:p>
          <a:p>
            <a:r>
              <a:rPr lang="en-US" dirty="0"/>
              <a:t>Massive decrease in productivity.</a:t>
            </a:r>
          </a:p>
          <a:p>
            <a:r>
              <a:rPr lang="en-US" dirty="0"/>
              <a:t>Devastating impact on service delivery.</a:t>
            </a:r>
          </a:p>
          <a:p>
            <a:r>
              <a:rPr lang="en-US" dirty="0"/>
              <a:t>Increase recruitment costs.</a:t>
            </a:r>
          </a:p>
          <a:p>
            <a:r>
              <a:rPr lang="en-US" dirty="0"/>
              <a:t>Lack of faith in management.</a:t>
            </a:r>
          </a:p>
          <a:p>
            <a:r>
              <a:rPr lang="en-US" dirty="0"/>
              <a:t>Increased claims both internal and external.</a:t>
            </a:r>
            <a:endParaRPr lang="en-AU" dirty="0"/>
          </a:p>
        </p:txBody>
      </p:sp>
    </p:spTree>
    <p:extLst>
      <p:ext uri="{BB962C8B-B14F-4D97-AF65-F5344CB8AC3E}">
        <p14:creationId xmlns:p14="http://schemas.microsoft.com/office/powerpoint/2010/main" val="1208927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161C0-64CD-18F5-8988-40ECA08513AC}"/>
              </a:ext>
            </a:extLst>
          </p:cNvPr>
          <p:cNvSpPr>
            <a:spLocks noGrp="1"/>
          </p:cNvSpPr>
          <p:nvPr>
            <p:ph type="title"/>
          </p:nvPr>
        </p:nvSpPr>
        <p:spPr/>
        <p:txBody>
          <a:bodyPr/>
          <a:lstStyle/>
          <a:p>
            <a:r>
              <a:rPr lang="en-US" dirty="0"/>
              <a:t>Why disputes happen</a:t>
            </a:r>
            <a:endParaRPr lang="en-AU" dirty="0"/>
          </a:p>
        </p:txBody>
      </p:sp>
      <p:sp>
        <p:nvSpPr>
          <p:cNvPr id="3" name="Content Placeholder 2">
            <a:extLst>
              <a:ext uri="{FF2B5EF4-FFF2-40B4-BE49-F238E27FC236}">
                <a16:creationId xmlns:a16="http://schemas.microsoft.com/office/drawing/2014/main" id="{96E30E35-1BA4-C7A0-A050-98384EF5BC1A}"/>
              </a:ext>
            </a:extLst>
          </p:cNvPr>
          <p:cNvSpPr>
            <a:spLocks noGrp="1"/>
          </p:cNvSpPr>
          <p:nvPr>
            <p:ph idx="1"/>
          </p:nvPr>
        </p:nvSpPr>
        <p:spPr/>
        <p:txBody>
          <a:bodyPr>
            <a:normAutofit fontScale="92500"/>
          </a:bodyPr>
          <a:lstStyle/>
          <a:p>
            <a:r>
              <a:rPr lang="en-US" dirty="0"/>
              <a:t>Personality clashes.</a:t>
            </a:r>
          </a:p>
          <a:p>
            <a:r>
              <a:rPr lang="en-US" dirty="0"/>
              <a:t>Misunderstandings.</a:t>
            </a:r>
          </a:p>
          <a:p>
            <a:r>
              <a:rPr lang="en-US" dirty="0"/>
              <a:t>Unresolved problems from the past.</a:t>
            </a:r>
          </a:p>
          <a:p>
            <a:r>
              <a:rPr lang="en-US" dirty="0"/>
              <a:t>Competition between employees.</a:t>
            </a:r>
          </a:p>
          <a:p>
            <a:r>
              <a:rPr lang="en-US" dirty="0"/>
              <a:t>Poor communication.</a:t>
            </a:r>
          </a:p>
          <a:p>
            <a:r>
              <a:rPr lang="en-US" dirty="0"/>
              <a:t>Lack of Leadership.</a:t>
            </a:r>
          </a:p>
          <a:p>
            <a:r>
              <a:rPr lang="en-US" dirty="0"/>
              <a:t>Confusion over responsibilities and roles.</a:t>
            </a:r>
          </a:p>
          <a:p>
            <a:r>
              <a:rPr lang="en-US" dirty="0"/>
              <a:t>Bullying harassment or inappropriate behavior.</a:t>
            </a:r>
            <a:endParaRPr lang="en-AU" dirty="0"/>
          </a:p>
        </p:txBody>
      </p:sp>
    </p:spTree>
    <p:extLst>
      <p:ext uri="{BB962C8B-B14F-4D97-AF65-F5344CB8AC3E}">
        <p14:creationId xmlns:p14="http://schemas.microsoft.com/office/powerpoint/2010/main" val="451798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7872B-E5F9-ED7A-7FA6-3663B4FFF672}"/>
              </a:ext>
            </a:extLst>
          </p:cNvPr>
          <p:cNvSpPr>
            <a:spLocks noGrp="1"/>
          </p:cNvSpPr>
          <p:nvPr>
            <p:ph type="title"/>
          </p:nvPr>
        </p:nvSpPr>
        <p:spPr/>
        <p:txBody>
          <a:bodyPr/>
          <a:lstStyle/>
          <a:p>
            <a:r>
              <a:rPr lang="en-US" dirty="0"/>
              <a:t>Conflict Management</a:t>
            </a:r>
            <a:endParaRPr lang="en-AU" dirty="0"/>
          </a:p>
        </p:txBody>
      </p:sp>
      <p:sp>
        <p:nvSpPr>
          <p:cNvPr id="3" name="Content Placeholder 2">
            <a:extLst>
              <a:ext uri="{FF2B5EF4-FFF2-40B4-BE49-F238E27FC236}">
                <a16:creationId xmlns:a16="http://schemas.microsoft.com/office/drawing/2014/main" id="{71176D1B-F960-91AE-E9C4-8FE3875B0676}"/>
              </a:ext>
            </a:extLst>
          </p:cNvPr>
          <p:cNvSpPr>
            <a:spLocks noGrp="1"/>
          </p:cNvSpPr>
          <p:nvPr>
            <p:ph idx="1"/>
          </p:nvPr>
        </p:nvSpPr>
        <p:spPr/>
        <p:txBody>
          <a:bodyPr>
            <a:normAutofit fontScale="85000" lnSpcReduction="10000"/>
          </a:bodyPr>
          <a:lstStyle/>
          <a:p>
            <a:r>
              <a:rPr lang="en-US" dirty="0"/>
              <a:t>Studies show that at least 25% of managers time is related to resolving workplace conflicts.</a:t>
            </a:r>
          </a:p>
          <a:p>
            <a:r>
              <a:rPr lang="en-US" dirty="0"/>
              <a:t>85% of employees deal with disputes on one level or another.</a:t>
            </a:r>
          </a:p>
          <a:p>
            <a:r>
              <a:rPr lang="en-US" dirty="0"/>
              <a:t>Conflict must therefore be managed, and our people must have the necessary authority, support, guidance, and training to become effective at this skill.</a:t>
            </a:r>
          </a:p>
          <a:p>
            <a:r>
              <a:rPr lang="en-US" dirty="0"/>
              <a:t>Sometimes people see conflict as something to avoid because if can cause discomfort, therefore many choose to ignore the conflict. Conflict can be easy to ignore but this will result in unresolved conflict.</a:t>
            </a:r>
          </a:p>
          <a:p>
            <a:endParaRPr lang="en-AU" dirty="0"/>
          </a:p>
        </p:txBody>
      </p:sp>
    </p:spTree>
    <p:extLst>
      <p:ext uri="{BB962C8B-B14F-4D97-AF65-F5344CB8AC3E}">
        <p14:creationId xmlns:p14="http://schemas.microsoft.com/office/powerpoint/2010/main" val="2315653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F88C0-46AC-5A60-6169-297A80A051D7}"/>
              </a:ext>
            </a:extLst>
          </p:cNvPr>
          <p:cNvSpPr>
            <a:spLocks noGrp="1"/>
          </p:cNvSpPr>
          <p:nvPr>
            <p:ph type="title"/>
          </p:nvPr>
        </p:nvSpPr>
        <p:spPr/>
        <p:txBody>
          <a:bodyPr/>
          <a:lstStyle/>
          <a:p>
            <a:r>
              <a:rPr lang="en-US" dirty="0"/>
              <a:t>Questions</a:t>
            </a:r>
            <a:endParaRPr lang="en-AU" dirty="0"/>
          </a:p>
        </p:txBody>
      </p:sp>
      <p:sp>
        <p:nvSpPr>
          <p:cNvPr id="3" name="Content Placeholder 2">
            <a:extLst>
              <a:ext uri="{FF2B5EF4-FFF2-40B4-BE49-F238E27FC236}">
                <a16:creationId xmlns:a16="http://schemas.microsoft.com/office/drawing/2014/main" id="{0C4EA653-CF09-2132-3ADA-8EDAE04B3638}"/>
              </a:ext>
            </a:extLst>
          </p:cNvPr>
          <p:cNvSpPr>
            <a:spLocks noGrp="1"/>
          </p:cNvSpPr>
          <p:nvPr>
            <p:ph idx="1"/>
          </p:nvPr>
        </p:nvSpPr>
        <p:spPr/>
        <p:txBody>
          <a:bodyPr>
            <a:normAutofit fontScale="70000" lnSpcReduction="20000"/>
          </a:bodyPr>
          <a:lstStyle/>
          <a:p>
            <a:pPr marL="0" indent="0">
              <a:buNone/>
            </a:pPr>
            <a:r>
              <a:rPr lang="en-US" dirty="0"/>
              <a:t>Please ask yourself the following questions, this is a time for the development of one key skill that is self reflection:</a:t>
            </a:r>
          </a:p>
          <a:p>
            <a:pPr marL="0" indent="0">
              <a:buNone/>
            </a:pPr>
            <a:endParaRPr lang="en-US" sz="1100" dirty="0"/>
          </a:p>
          <a:p>
            <a:r>
              <a:rPr lang="en-US" dirty="0"/>
              <a:t>How do you define conflict?</a:t>
            </a:r>
          </a:p>
          <a:p>
            <a:r>
              <a:rPr lang="en-US" dirty="0"/>
              <a:t>What is your typical response to conflict?</a:t>
            </a:r>
          </a:p>
          <a:p>
            <a:r>
              <a:rPr lang="en-US" dirty="0"/>
              <a:t>What is your greatest strength in dealing with conflict?</a:t>
            </a:r>
          </a:p>
          <a:p>
            <a:r>
              <a:rPr lang="en-US" dirty="0"/>
              <a:t>If you could change one thing about how you deal with conflict what would that be?</a:t>
            </a:r>
          </a:p>
          <a:p>
            <a:r>
              <a:rPr lang="en-US" dirty="0"/>
              <a:t>What is the most important outcome of conflict?</a:t>
            </a:r>
          </a:p>
          <a:p>
            <a:r>
              <a:rPr lang="en-AU" dirty="0"/>
              <a:t>What do you do when someone avoids conflict with you?</a:t>
            </a:r>
          </a:p>
          <a:p>
            <a:r>
              <a:rPr lang="en-AU" dirty="0"/>
              <a:t>What are some of the reasons you choose to avoid conflict?</a:t>
            </a:r>
          </a:p>
          <a:p>
            <a:r>
              <a:rPr lang="en-AU" dirty="0"/>
              <a:t>What are some of the negative consequences of conflict?</a:t>
            </a:r>
          </a:p>
          <a:p>
            <a:r>
              <a:rPr lang="en-AU" dirty="0"/>
              <a:t>What are some of the positive consequences of conflict?</a:t>
            </a:r>
          </a:p>
        </p:txBody>
      </p:sp>
    </p:spTree>
    <p:extLst>
      <p:ext uri="{BB962C8B-B14F-4D97-AF65-F5344CB8AC3E}">
        <p14:creationId xmlns:p14="http://schemas.microsoft.com/office/powerpoint/2010/main" val="18376229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5635</TotalTime>
  <Words>1955</Words>
  <Application>Microsoft Office PowerPoint</Application>
  <PresentationFormat>On-screen Show (4:3)</PresentationFormat>
  <Paragraphs>179</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Office Theme</vt:lpstr>
      <vt:lpstr>PowerPoint Presentation</vt:lpstr>
      <vt:lpstr>Introduction</vt:lpstr>
      <vt:lpstr>Conflict</vt:lpstr>
      <vt:lpstr>Conflict</vt:lpstr>
      <vt:lpstr>Why bother</vt:lpstr>
      <vt:lpstr>Unresolved conflict</vt:lpstr>
      <vt:lpstr>Why disputes happen</vt:lpstr>
      <vt:lpstr>Conflict Management</vt:lpstr>
      <vt:lpstr>Questions</vt:lpstr>
      <vt:lpstr>How are disputes closed</vt:lpstr>
      <vt:lpstr>Recognizing signs of conflict</vt:lpstr>
      <vt:lpstr>Skills required</vt:lpstr>
      <vt:lpstr>Skills</vt:lpstr>
      <vt:lpstr>First Steps</vt:lpstr>
      <vt:lpstr>Change your mindset</vt:lpstr>
      <vt:lpstr>How do individuals resolve conflict</vt:lpstr>
      <vt:lpstr>Strategies for deescalating aggression</vt:lpstr>
      <vt:lpstr>Set Boundaries </vt:lpstr>
      <vt:lpstr>Basic skills to practice and develop</vt:lpstr>
      <vt:lpstr>Patience</vt:lpstr>
      <vt:lpstr>Positivity</vt:lpstr>
      <vt:lpstr>Impartiality</vt:lpstr>
      <vt:lpstr>Emotional Intelligence</vt:lpstr>
      <vt:lpstr>Continued Communication</vt:lpstr>
      <vt:lpstr>Extra Tips</vt:lpstr>
      <vt:lpstr>What can we do to help</vt:lpstr>
    </vt:vector>
  </TitlesOfParts>
  <Company>Eclipse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Reception</cp:lastModifiedBy>
  <cp:revision>76</cp:revision>
  <cp:lastPrinted>2023-06-28T00:23:34Z</cp:lastPrinted>
  <dcterms:created xsi:type="dcterms:W3CDTF">2013-06-07T07:05:37Z</dcterms:created>
  <dcterms:modified xsi:type="dcterms:W3CDTF">2023-06-28T00:47:08Z</dcterms:modified>
</cp:coreProperties>
</file>