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3"/>
  </p:notesMasterIdLst>
  <p:sldIdLst>
    <p:sldId id="256" r:id="rId2"/>
    <p:sldId id="258" r:id="rId3"/>
    <p:sldId id="259" r:id="rId4"/>
    <p:sldId id="260" r:id="rId5"/>
    <p:sldId id="261" r:id="rId6"/>
    <p:sldId id="262" r:id="rId7"/>
    <p:sldId id="263" r:id="rId8"/>
    <p:sldId id="264" r:id="rId9"/>
    <p:sldId id="265" r:id="rId10"/>
    <p:sldId id="266" r:id="rId11"/>
    <p:sldId id="267" r:id="rId12"/>
    <p:sldId id="269" r:id="rId13"/>
    <p:sldId id="270" r:id="rId14"/>
    <p:sldId id="271" r:id="rId15"/>
    <p:sldId id="272" r:id="rId16"/>
    <p:sldId id="273" r:id="rId17"/>
    <p:sldId id="277" r:id="rId18"/>
    <p:sldId id="268" r:id="rId19"/>
    <p:sldId id="275" r:id="rId20"/>
    <p:sldId id="276" r:id="rId21"/>
    <p:sldId id="274" r:id="rId2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355" autoAdjust="0"/>
    <p:restoredTop sz="94660"/>
  </p:normalViewPr>
  <p:slideViewPr>
    <p:cSldViewPr snapToGrid="0" snapToObjects="1">
      <p:cViewPr varScale="1">
        <p:scale>
          <a:sx n="108" d="100"/>
          <a:sy n="108" d="100"/>
        </p:scale>
        <p:origin x="177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9786" cy="496967"/>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55839" y="0"/>
            <a:ext cx="2949786" cy="496967"/>
          </a:xfrm>
          <a:prstGeom prst="rect">
            <a:avLst/>
          </a:prstGeom>
        </p:spPr>
        <p:txBody>
          <a:bodyPr vert="horz" lIns="91440" tIns="45720" rIns="91440" bIns="45720" rtlCol="0"/>
          <a:lstStyle>
            <a:lvl1pPr algn="r">
              <a:defRPr sz="1200"/>
            </a:lvl1pPr>
          </a:lstStyle>
          <a:p>
            <a:fld id="{2828BAED-9A8B-EB43-976A-933A7AA56D96}" type="datetimeFigureOut">
              <a:rPr lang="en-US" smtClean="0"/>
              <a:pPr/>
              <a:t>9/26/2023</a:t>
            </a:fld>
            <a:endParaRPr lang="en-US" dirty="0"/>
          </a:p>
        </p:txBody>
      </p:sp>
      <p:sp>
        <p:nvSpPr>
          <p:cNvPr id="4" name="Slide Image Placeholder 3"/>
          <p:cNvSpPr>
            <a:spLocks noGrp="1" noRot="1" noChangeAspect="1"/>
          </p:cNvSpPr>
          <p:nvPr>
            <p:ph type="sldImg" idx="2"/>
          </p:nvPr>
        </p:nvSpPr>
        <p:spPr>
          <a:xfrm>
            <a:off x="919163" y="746125"/>
            <a:ext cx="4968875" cy="37274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0721" y="4721186"/>
            <a:ext cx="5445760" cy="4472702"/>
          </a:xfrm>
          <a:prstGeom prst="rect">
            <a:avLst/>
          </a:prstGeom>
        </p:spPr>
        <p:txBody>
          <a:bodyPr vert="horz" lIns="91440" tIns="45720" rIns="91440" bIns="45720" rtlCol="0">
            <a:normAutofit/>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6" name="Footer Placeholder 5"/>
          <p:cNvSpPr>
            <a:spLocks noGrp="1"/>
          </p:cNvSpPr>
          <p:nvPr>
            <p:ph type="ftr" sz="quarter" idx="4"/>
          </p:nvPr>
        </p:nvSpPr>
        <p:spPr>
          <a:xfrm>
            <a:off x="1" y="9440646"/>
            <a:ext cx="2949786" cy="49696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55839" y="9440646"/>
            <a:ext cx="2949786" cy="496967"/>
          </a:xfrm>
          <a:prstGeom prst="rect">
            <a:avLst/>
          </a:prstGeom>
        </p:spPr>
        <p:txBody>
          <a:bodyPr vert="horz" lIns="91440" tIns="45720" rIns="91440" bIns="45720" rtlCol="0" anchor="b"/>
          <a:lstStyle>
            <a:lvl1pPr algn="r">
              <a:defRPr sz="1200"/>
            </a:lvl1pPr>
          </a:lstStyle>
          <a:p>
            <a:fld id="{35F59676-464C-D142-948B-37E6FA024041}" type="slidenum">
              <a:rPr lang="en-US" smtClean="0"/>
              <a:pPr/>
              <a:t>‹#›</a:t>
            </a:fld>
            <a:endParaRPr lang="en-US" dirty="0"/>
          </a:p>
        </p:txBody>
      </p:sp>
    </p:spTree>
    <p:extLst>
      <p:ext uri="{BB962C8B-B14F-4D97-AF65-F5344CB8AC3E}">
        <p14:creationId xmlns:p14="http://schemas.microsoft.com/office/powerpoint/2010/main" val="274715778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AU"/>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a:t>Click to edit Master subtitle style</a:t>
            </a:r>
            <a:endParaRPr lang="en-US"/>
          </a:p>
        </p:txBody>
      </p:sp>
      <p:sp>
        <p:nvSpPr>
          <p:cNvPr id="4" name="Date Placeholder 3"/>
          <p:cNvSpPr>
            <a:spLocks noGrp="1"/>
          </p:cNvSpPr>
          <p:nvPr>
            <p:ph type="dt" sz="half" idx="10"/>
          </p:nvPr>
        </p:nvSpPr>
        <p:spPr/>
        <p:txBody>
          <a:bodyPr/>
          <a:lstStyle/>
          <a:p>
            <a:fld id="{6EBDDEF6-05B9-9F45-B4F0-84A09E0AC674}" type="datetimeFigureOut">
              <a:rPr lang="en-US" smtClean="0"/>
              <a:pPr/>
              <a:t>9/26/2023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6EBDDEF6-05B9-9F45-B4F0-84A09E0AC674}" type="datetimeFigureOut">
              <a:rPr lang="en-US" smtClean="0"/>
              <a:pPr/>
              <a:t>9/26/2023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AU"/>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6EBDDEF6-05B9-9F45-B4F0-84A09E0AC674}" type="datetimeFigureOut">
              <a:rPr lang="en-US" smtClean="0"/>
              <a:pPr/>
              <a:t>9/26/2023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idx="1"/>
          </p:nvPr>
        </p:nvSpPr>
        <p:spPr/>
        <p:txBody>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10"/>
          </p:nvPr>
        </p:nvSpPr>
        <p:spPr/>
        <p:txBody>
          <a:bodyPr/>
          <a:lstStyle/>
          <a:p>
            <a:fld id="{6EBDDEF6-05B9-9F45-B4F0-84A09E0AC674}" type="datetimeFigureOut">
              <a:rPr lang="en-US" smtClean="0"/>
              <a:pPr/>
              <a:t>9/26/2023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AU"/>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a:t>Click to edit Master text styles</a:t>
            </a:r>
          </a:p>
        </p:txBody>
      </p:sp>
      <p:sp>
        <p:nvSpPr>
          <p:cNvPr id="4" name="Date Placeholder 3"/>
          <p:cNvSpPr>
            <a:spLocks noGrp="1"/>
          </p:cNvSpPr>
          <p:nvPr>
            <p:ph type="dt" sz="half" idx="10"/>
          </p:nvPr>
        </p:nvSpPr>
        <p:spPr/>
        <p:txBody>
          <a:bodyPr/>
          <a:lstStyle/>
          <a:p>
            <a:fld id="{6EBDDEF6-05B9-9F45-B4F0-84A09E0AC674}" type="datetimeFigureOut">
              <a:rPr lang="en-US" smtClean="0"/>
              <a:pPr/>
              <a:t>9/26/2023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Date Placeholder 4"/>
          <p:cNvSpPr>
            <a:spLocks noGrp="1"/>
          </p:cNvSpPr>
          <p:nvPr>
            <p:ph type="dt" sz="half" idx="10"/>
          </p:nvPr>
        </p:nvSpPr>
        <p:spPr/>
        <p:txBody>
          <a:bodyPr/>
          <a:lstStyle/>
          <a:p>
            <a:fld id="{6EBDDEF6-05B9-9F45-B4F0-84A09E0AC674}" type="datetimeFigureOut">
              <a:rPr lang="en-US" smtClean="0"/>
              <a:pPr/>
              <a:t>9/26/2023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7" name="Date Placeholder 6"/>
          <p:cNvSpPr>
            <a:spLocks noGrp="1"/>
          </p:cNvSpPr>
          <p:nvPr>
            <p:ph type="dt" sz="half" idx="10"/>
          </p:nvPr>
        </p:nvSpPr>
        <p:spPr/>
        <p:txBody>
          <a:bodyPr/>
          <a:lstStyle/>
          <a:p>
            <a:fld id="{6EBDDEF6-05B9-9F45-B4F0-84A09E0AC674}" type="datetimeFigureOut">
              <a:rPr lang="en-US" smtClean="0"/>
              <a:pPr/>
              <a:t>9/26/2023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a:t>Click to edit Master title style</a:t>
            </a:r>
            <a:endParaRPr lang="en-US"/>
          </a:p>
        </p:txBody>
      </p:sp>
      <p:sp>
        <p:nvSpPr>
          <p:cNvPr id="3" name="Date Placeholder 2"/>
          <p:cNvSpPr>
            <a:spLocks noGrp="1"/>
          </p:cNvSpPr>
          <p:nvPr>
            <p:ph type="dt" sz="half" idx="10"/>
          </p:nvPr>
        </p:nvSpPr>
        <p:spPr/>
        <p:txBody>
          <a:bodyPr/>
          <a:lstStyle/>
          <a:p>
            <a:fld id="{6EBDDEF6-05B9-9F45-B4F0-84A09E0AC674}" type="datetimeFigureOut">
              <a:rPr lang="en-US" smtClean="0"/>
              <a:pPr/>
              <a:t>9/26/2023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BDDEF6-05B9-9F45-B4F0-84A09E0AC674}" type="datetimeFigureOut">
              <a:rPr lang="en-US" smtClean="0"/>
              <a:pPr/>
              <a:t>9/26/2023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AU"/>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p:txBody>
          <a:bodyPr/>
          <a:lstStyle/>
          <a:p>
            <a:fld id="{6EBDDEF6-05B9-9F45-B4F0-84A09E0AC674}" type="datetimeFigureOut">
              <a:rPr lang="en-US" smtClean="0"/>
              <a:pPr/>
              <a:t>9/26/2023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AU"/>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5" name="Date Placeholder 4"/>
          <p:cNvSpPr>
            <a:spLocks noGrp="1"/>
          </p:cNvSpPr>
          <p:nvPr>
            <p:ph type="dt" sz="half" idx="10"/>
          </p:nvPr>
        </p:nvSpPr>
        <p:spPr/>
        <p:txBody>
          <a:bodyPr/>
          <a:lstStyle/>
          <a:p>
            <a:fld id="{6EBDDEF6-05B9-9F45-B4F0-84A09E0AC674}" type="datetimeFigureOut">
              <a:rPr lang="en-US" smtClean="0"/>
              <a:pPr/>
              <a:t>9/26/2023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8C3641-FF1C-F441-BC6A-19817A9C2E5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AU"/>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BDDEF6-05B9-9F45-B4F0-84A09E0AC674}" type="datetimeFigureOut">
              <a:rPr lang="en-US" smtClean="0"/>
              <a:pPr/>
              <a:t>9/26/2023</a:t>
            </a:fld>
            <a:endParaRPr lang="en-US"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8C3641-FF1C-F441-BC6A-19817A9C2E56}" type="slidenum">
              <a:rPr lang="en-US" smtClean="0"/>
              <a:pPr/>
              <a:t>‹#›</a:t>
            </a:fld>
            <a:endParaRPr lang="en-US" dirty="0"/>
          </a:p>
        </p:txBody>
      </p:sp>
      <p:pic>
        <p:nvPicPr>
          <p:cNvPr id="7" name="Picture 6" descr="CMS1010-PPT-Foot.jpg"/>
          <p:cNvPicPr>
            <a:picLocks noChangeAspect="1"/>
          </p:cNvPicPr>
          <p:nvPr userDrawn="1"/>
        </p:nvPicPr>
        <p:blipFill>
          <a:blip r:embed="rId13"/>
          <a:stretch>
            <a:fillRect/>
          </a:stretch>
        </p:blipFill>
        <p:spPr>
          <a:xfrm>
            <a:off x="0" y="6259929"/>
            <a:ext cx="9144000" cy="603504"/>
          </a:xfrm>
          <a:prstGeom prst="rect">
            <a:avLst/>
          </a:prstGeom>
        </p:spPr>
      </p:pic>
      <p:pic>
        <p:nvPicPr>
          <p:cNvPr id="8" name="Picture 7" descr="CMS1010-PPT-Head.jpg"/>
          <p:cNvPicPr>
            <a:picLocks noChangeAspect="1"/>
          </p:cNvPicPr>
          <p:nvPr userDrawn="1"/>
        </p:nvPicPr>
        <p:blipFill>
          <a:blip r:embed="rId14"/>
          <a:stretch>
            <a:fillRect/>
          </a:stretch>
        </p:blipFill>
        <p:spPr>
          <a:xfrm>
            <a:off x="0" y="1674"/>
            <a:ext cx="9144000" cy="140208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MS1010-PPT.jpg"/>
          <p:cNvPicPr>
            <a:picLocks noChangeAspect="1"/>
          </p:cNvPicPr>
          <p:nvPr/>
        </p:nvPicPr>
        <p:blipFill>
          <a:blip r:embed="rId2"/>
          <a:stretch>
            <a:fillRect/>
          </a:stretch>
        </p:blipFill>
        <p:spPr>
          <a:xfrm>
            <a:off x="0" y="0"/>
            <a:ext cx="9144000" cy="6858000"/>
          </a:xfrm>
          <a:prstGeom prst="rect">
            <a:avLst/>
          </a:prstGeom>
        </p:spPr>
      </p:pic>
      <p:sp>
        <p:nvSpPr>
          <p:cNvPr id="3" name="TextBox 2"/>
          <p:cNvSpPr txBox="1"/>
          <p:nvPr/>
        </p:nvSpPr>
        <p:spPr>
          <a:xfrm>
            <a:off x="2914650" y="2404558"/>
            <a:ext cx="5806020" cy="1508105"/>
          </a:xfrm>
          <a:prstGeom prst="rect">
            <a:avLst/>
          </a:prstGeom>
          <a:noFill/>
        </p:spPr>
        <p:txBody>
          <a:bodyPr wrap="square" rtlCol="0">
            <a:spAutoFit/>
          </a:bodyPr>
          <a:lstStyle/>
          <a:p>
            <a:pPr algn="r"/>
            <a:r>
              <a:rPr lang="en-US" sz="3600" dirty="0">
                <a:solidFill>
                  <a:schemeClr val="bg1"/>
                </a:solidFill>
                <a:latin typeface="Arial"/>
              </a:rPr>
              <a:t>Strategic Planning Webinar </a:t>
            </a:r>
          </a:p>
          <a:p>
            <a:pPr algn="r"/>
            <a:r>
              <a:rPr lang="en-US" sz="2800" dirty="0">
                <a:solidFill>
                  <a:schemeClr val="bg1"/>
                </a:solidFill>
                <a:latin typeface="Arial"/>
              </a:rPr>
              <a:t>Kevin Prendergast CEO Community Management Solutions</a:t>
            </a:r>
            <a:endParaRPr lang="en-US" sz="2000" dirty="0">
              <a:solidFill>
                <a:schemeClr val="bg1"/>
              </a:solidFill>
              <a:latin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D7BDF-E57A-68B6-A8C3-670B96E6BCFA}"/>
              </a:ext>
            </a:extLst>
          </p:cNvPr>
          <p:cNvSpPr>
            <a:spLocks noGrp="1"/>
          </p:cNvSpPr>
          <p:nvPr>
            <p:ph type="title"/>
          </p:nvPr>
        </p:nvSpPr>
        <p:spPr>
          <a:xfrm>
            <a:off x="1526958" y="274639"/>
            <a:ext cx="7537143" cy="1143000"/>
          </a:xfrm>
        </p:spPr>
        <p:txBody>
          <a:bodyPr>
            <a:noAutofit/>
          </a:bodyPr>
          <a:lstStyle/>
          <a:p>
            <a:r>
              <a:rPr lang="en-US" sz="3200" dirty="0"/>
              <a:t>What constitutes sound strategic planning</a:t>
            </a:r>
            <a:endParaRPr lang="en-AU" sz="3200" dirty="0"/>
          </a:p>
        </p:txBody>
      </p:sp>
      <p:sp>
        <p:nvSpPr>
          <p:cNvPr id="3" name="Content Placeholder 2">
            <a:extLst>
              <a:ext uri="{FF2B5EF4-FFF2-40B4-BE49-F238E27FC236}">
                <a16:creationId xmlns:a16="http://schemas.microsoft.com/office/drawing/2014/main" id="{56B6FA67-0AE1-7C3C-996D-2E9111F22172}"/>
              </a:ext>
            </a:extLst>
          </p:cNvPr>
          <p:cNvSpPr>
            <a:spLocks noGrp="1"/>
          </p:cNvSpPr>
          <p:nvPr>
            <p:ph idx="1"/>
          </p:nvPr>
        </p:nvSpPr>
        <p:spPr/>
        <p:txBody>
          <a:bodyPr>
            <a:normAutofit fontScale="92500" lnSpcReduction="20000"/>
          </a:bodyPr>
          <a:lstStyle/>
          <a:p>
            <a:r>
              <a:rPr lang="en-US" dirty="0"/>
              <a:t>Obtaining alignment is crucial (discuss)</a:t>
            </a:r>
          </a:p>
          <a:p>
            <a:r>
              <a:rPr lang="en-US" dirty="0"/>
              <a:t>Staying focused and on subject</a:t>
            </a:r>
          </a:p>
          <a:p>
            <a:r>
              <a:rPr lang="en-US" dirty="0"/>
              <a:t>You must have a good process</a:t>
            </a:r>
          </a:p>
          <a:p>
            <a:r>
              <a:rPr lang="en-US" dirty="0"/>
              <a:t>Leverage pre work</a:t>
            </a:r>
          </a:p>
          <a:p>
            <a:r>
              <a:rPr lang="en-US" dirty="0"/>
              <a:t>Plan it seriously and set aside the time free from distractions (discuss)</a:t>
            </a:r>
          </a:p>
          <a:p>
            <a:r>
              <a:rPr lang="en-US" dirty="0"/>
              <a:t>Think strategically but don’t lose sight </a:t>
            </a:r>
          </a:p>
          <a:p>
            <a:r>
              <a:rPr lang="en-US" dirty="0"/>
              <a:t>Booking and onboarding (prior)</a:t>
            </a:r>
          </a:p>
          <a:p>
            <a:r>
              <a:rPr lang="en-US" dirty="0"/>
              <a:t>Session Preparation and Interviews</a:t>
            </a:r>
          </a:p>
          <a:p>
            <a:r>
              <a:rPr lang="en-US" dirty="0"/>
              <a:t>Stakeholder engagement</a:t>
            </a:r>
            <a:endParaRPr lang="en-AU" dirty="0"/>
          </a:p>
        </p:txBody>
      </p:sp>
    </p:spTree>
    <p:extLst>
      <p:ext uri="{BB962C8B-B14F-4D97-AF65-F5344CB8AC3E}">
        <p14:creationId xmlns:p14="http://schemas.microsoft.com/office/powerpoint/2010/main" val="1873592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492C9-5E88-A85D-9D75-6EB9C54EE8B0}"/>
              </a:ext>
            </a:extLst>
          </p:cNvPr>
          <p:cNvSpPr>
            <a:spLocks noGrp="1"/>
          </p:cNvSpPr>
          <p:nvPr>
            <p:ph type="title"/>
          </p:nvPr>
        </p:nvSpPr>
        <p:spPr/>
        <p:txBody>
          <a:bodyPr/>
          <a:lstStyle/>
          <a:p>
            <a:r>
              <a:rPr lang="en-US" dirty="0"/>
              <a:t>Prior work</a:t>
            </a:r>
            <a:endParaRPr lang="en-AU" dirty="0"/>
          </a:p>
        </p:txBody>
      </p:sp>
      <p:sp>
        <p:nvSpPr>
          <p:cNvPr id="3" name="Content Placeholder 2">
            <a:extLst>
              <a:ext uri="{FF2B5EF4-FFF2-40B4-BE49-F238E27FC236}">
                <a16:creationId xmlns:a16="http://schemas.microsoft.com/office/drawing/2014/main" id="{6E0AB606-9C65-E0A5-D57C-72FF61B19EC8}"/>
              </a:ext>
            </a:extLst>
          </p:cNvPr>
          <p:cNvSpPr>
            <a:spLocks noGrp="1"/>
          </p:cNvSpPr>
          <p:nvPr>
            <p:ph idx="1"/>
          </p:nvPr>
        </p:nvSpPr>
        <p:spPr/>
        <p:txBody>
          <a:bodyPr>
            <a:normAutofit fontScale="92500" lnSpcReduction="10000"/>
          </a:bodyPr>
          <a:lstStyle/>
          <a:p>
            <a:r>
              <a:rPr lang="en-US" dirty="0"/>
              <a:t>If the pre work is done properly then this will lead to alignment during the actual strategic planning meeting.</a:t>
            </a:r>
          </a:p>
          <a:p>
            <a:r>
              <a:rPr lang="en-US" dirty="0"/>
              <a:t>Maximize your time at the meeting</a:t>
            </a:r>
          </a:p>
          <a:p>
            <a:r>
              <a:rPr lang="en-US" dirty="0"/>
              <a:t>What is it important to do work prior to the meeting and to have an agreed time frame and agenda and a firm commitment from everyone to stay on topic.</a:t>
            </a:r>
          </a:p>
          <a:p>
            <a:r>
              <a:rPr lang="en-US" dirty="0"/>
              <a:t>Deep Dive (discuss) when and if this should this be done and by whom and the timeframe</a:t>
            </a:r>
            <a:endParaRPr lang="en-AU" dirty="0"/>
          </a:p>
        </p:txBody>
      </p:sp>
    </p:spTree>
    <p:extLst>
      <p:ext uri="{BB962C8B-B14F-4D97-AF65-F5344CB8AC3E}">
        <p14:creationId xmlns:p14="http://schemas.microsoft.com/office/powerpoint/2010/main" val="5911124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DADE6E-AE93-A939-2115-58E27DC12F1F}"/>
              </a:ext>
            </a:extLst>
          </p:cNvPr>
          <p:cNvSpPr>
            <a:spLocks noGrp="1"/>
          </p:cNvSpPr>
          <p:nvPr>
            <p:ph type="title"/>
          </p:nvPr>
        </p:nvSpPr>
        <p:spPr/>
        <p:txBody>
          <a:bodyPr/>
          <a:lstStyle/>
          <a:p>
            <a:r>
              <a:rPr lang="en-US" dirty="0"/>
              <a:t>Typical Agenda (1 day)</a:t>
            </a:r>
            <a:endParaRPr lang="en-AU" dirty="0"/>
          </a:p>
        </p:txBody>
      </p:sp>
      <p:sp>
        <p:nvSpPr>
          <p:cNvPr id="3" name="Content Placeholder 2">
            <a:extLst>
              <a:ext uri="{FF2B5EF4-FFF2-40B4-BE49-F238E27FC236}">
                <a16:creationId xmlns:a16="http://schemas.microsoft.com/office/drawing/2014/main" id="{A06C665E-4E46-D2F9-C688-1712BA66141C}"/>
              </a:ext>
            </a:extLst>
          </p:cNvPr>
          <p:cNvSpPr>
            <a:spLocks noGrp="1"/>
          </p:cNvSpPr>
          <p:nvPr>
            <p:ph idx="1"/>
          </p:nvPr>
        </p:nvSpPr>
        <p:spPr/>
        <p:txBody>
          <a:bodyPr>
            <a:normAutofit fontScale="70000" lnSpcReduction="20000"/>
          </a:bodyPr>
          <a:lstStyle/>
          <a:p>
            <a:r>
              <a:rPr lang="en-US" dirty="0"/>
              <a:t>Welcome Overview and Reminders</a:t>
            </a:r>
          </a:p>
          <a:p>
            <a:r>
              <a:rPr lang="en-US" dirty="0"/>
              <a:t>What are we doing well (celebrate) –Positive Vision</a:t>
            </a:r>
          </a:p>
          <a:p>
            <a:r>
              <a:rPr lang="en-US" dirty="0"/>
              <a:t>What are we doing less well (be realistic )</a:t>
            </a:r>
          </a:p>
          <a:p>
            <a:r>
              <a:rPr lang="en-US" dirty="0"/>
              <a:t>Where are we going (be optimistic but responsibly optimistic)</a:t>
            </a:r>
          </a:p>
          <a:p>
            <a:r>
              <a:rPr lang="en-US" dirty="0"/>
              <a:t>Discussion 1, 3 and 5 year vision</a:t>
            </a:r>
          </a:p>
          <a:p>
            <a:r>
              <a:rPr lang="en-US" dirty="0"/>
              <a:t>What is our mission</a:t>
            </a:r>
          </a:p>
          <a:p>
            <a:r>
              <a:rPr lang="en-US" dirty="0"/>
              <a:t>Risk identification including SWOT analysis</a:t>
            </a:r>
          </a:p>
          <a:p>
            <a:r>
              <a:rPr lang="en-US" dirty="0"/>
              <a:t>What is going to stand in our way (Risks and Roadblocks)</a:t>
            </a:r>
          </a:p>
          <a:p>
            <a:r>
              <a:rPr lang="en-US" dirty="0"/>
              <a:t>How are we going to get there (actions)</a:t>
            </a:r>
          </a:p>
          <a:p>
            <a:r>
              <a:rPr lang="en-US" dirty="0"/>
              <a:t>Strategic priorities</a:t>
            </a:r>
          </a:p>
          <a:p>
            <a:r>
              <a:rPr lang="en-US" dirty="0"/>
              <a:t>Measuring success KPI’s (Smart Goals)</a:t>
            </a:r>
          </a:p>
          <a:p>
            <a:r>
              <a:rPr lang="en-US" dirty="0"/>
              <a:t>Action Steps and who is responsible and the associated timeline</a:t>
            </a:r>
          </a:p>
          <a:p>
            <a:r>
              <a:rPr lang="en-US" dirty="0"/>
              <a:t>Communication Plan</a:t>
            </a:r>
            <a:endParaRPr lang="en-AU" dirty="0"/>
          </a:p>
        </p:txBody>
      </p:sp>
    </p:spTree>
    <p:extLst>
      <p:ext uri="{BB962C8B-B14F-4D97-AF65-F5344CB8AC3E}">
        <p14:creationId xmlns:p14="http://schemas.microsoft.com/office/powerpoint/2010/main" val="17087104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7E87F-5D32-4F8A-F5B7-9D877FC60C09}"/>
              </a:ext>
            </a:extLst>
          </p:cNvPr>
          <p:cNvSpPr>
            <a:spLocks noGrp="1"/>
          </p:cNvSpPr>
          <p:nvPr>
            <p:ph type="title"/>
          </p:nvPr>
        </p:nvSpPr>
        <p:spPr>
          <a:xfrm>
            <a:off x="1686756" y="274639"/>
            <a:ext cx="7457244" cy="1143000"/>
          </a:xfrm>
        </p:spPr>
        <p:txBody>
          <a:bodyPr>
            <a:noAutofit/>
          </a:bodyPr>
          <a:lstStyle/>
          <a:p>
            <a:r>
              <a:rPr lang="en-US" sz="3600" dirty="0"/>
              <a:t>Four ways to improve your workshop</a:t>
            </a:r>
            <a:endParaRPr lang="en-AU" sz="3600" dirty="0"/>
          </a:p>
        </p:txBody>
      </p:sp>
      <p:sp>
        <p:nvSpPr>
          <p:cNvPr id="3" name="Content Placeholder 2">
            <a:extLst>
              <a:ext uri="{FF2B5EF4-FFF2-40B4-BE49-F238E27FC236}">
                <a16:creationId xmlns:a16="http://schemas.microsoft.com/office/drawing/2014/main" id="{117A1177-9FA6-B030-219C-A16F2F6D21A4}"/>
              </a:ext>
            </a:extLst>
          </p:cNvPr>
          <p:cNvSpPr>
            <a:spLocks noGrp="1"/>
          </p:cNvSpPr>
          <p:nvPr>
            <p:ph idx="1"/>
          </p:nvPr>
        </p:nvSpPr>
        <p:spPr/>
        <p:txBody>
          <a:bodyPr>
            <a:normAutofit fontScale="92500" lnSpcReduction="20000"/>
          </a:bodyPr>
          <a:lstStyle/>
          <a:p>
            <a:pPr marL="0" indent="0">
              <a:buNone/>
            </a:pPr>
            <a:r>
              <a:rPr lang="en-US" dirty="0"/>
              <a:t>1. Give solid thought to the use of a facilitator for the planning activity.</a:t>
            </a:r>
          </a:p>
          <a:p>
            <a:r>
              <a:rPr lang="en-US" dirty="0"/>
              <a:t>Enables to stay on track.</a:t>
            </a:r>
          </a:p>
          <a:p>
            <a:r>
              <a:rPr lang="en-US" dirty="0"/>
              <a:t>Independent.</a:t>
            </a:r>
          </a:p>
          <a:p>
            <a:r>
              <a:rPr lang="en-US" dirty="0"/>
              <a:t>Not afraid to bring members into line.</a:t>
            </a:r>
          </a:p>
          <a:p>
            <a:r>
              <a:rPr lang="en-US" dirty="0"/>
              <a:t>No preconceived ideas, brings a different perspective</a:t>
            </a:r>
          </a:p>
          <a:p>
            <a:r>
              <a:rPr lang="en-US" dirty="0"/>
              <a:t>No hidden agenda</a:t>
            </a:r>
          </a:p>
          <a:p>
            <a:r>
              <a:rPr lang="en-US" dirty="0"/>
              <a:t>Ensures the group follows logical progression</a:t>
            </a:r>
          </a:p>
          <a:p>
            <a:r>
              <a:rPr lang="en-US" dirty="0"/>
              <a:t>Proper though development through structure</a:t>
            </a:r>
          </a:p>
          <a:p>
            <a:endParaRPr lang="en-AU" dirty="0"/>
          </a:p>
        </p:txBody>
      </p:sp>
    </p:spTree>
    <p:extLst>
      <p:ext uri="{BB962C8B-B14F-4D97-AF65-F5344CB8AC3E}">
        <p14:creationId xmlns:p14="http://schemas.microsoft.com/office/powerpoint/2010/main" val="31994480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40709DB-1BDB-8A4F-FEE7-3F45A609EAF9}"/>
              </a:ext>
            </a:extLst>
          </p:cNvPr>
          <p:cNvSpPr>
            <a:spLocks noGrp="1"/>
          </p:cNvSpPr>
          <p:nvPr>
            <p:ph idx="1"/>
          </p:nvPr>
        </p:nvSpPr>
        <p:spPr/>
        <p:txBody>
          <a:bodyPr/>
          <a:lstStyle/>
          <a:p>
            <a:pPr marL="0" indent="0">
              <a:buNone/>
            </a:pPr>
            <a:r>
              <a:rPr lang="en-US" dirty="0"/>
              <a:t>2. Be open to change and new suggestions or ideas.</a:t>
            </a:r>
          </a:p>
          <a:p>
            <a:r>
              <a:rPr lang="en-US" dirty="0"/>
              <a:t>Is your plan pre-determined.</a:t>
            </a:r>
          </a:p>
          <a:p>
            <a:r>
              <a:rPr lang="en-US" dirty="0"/>
              <a:t>It is a tick and flick.</a:t>
            </a:r>
          </a:p>
          <a:p>
            <a:r>
              <a:rPr lang="en-US" dirty="0"/>
              <a:t>Don’t assume that you already know everything about the organization</a:t>
            </a:r>
          </a:p>
          <a:p>
            <a:r>
              <a:rPr lang="en-US" dirty="0"/>
              <a:t>Be open to challenge</a:t>
            </a:r>
          </a:p>
          <a:p>
            <a:endParaRPr lang="en-AU" dirty="0"/>
          </a:p>
        </p:txBody>
      </p:sp>
      <p:sp>
        <p:nvSpPr>
          <p:cNvPr id="5" name="Title 1">
            <a:extLst>
              <a:ext uri="{FF2B5EF4-FFF2-40B4-BE49-F238E27FC236}">
                <a16:creationId xmlns:a16="http://schemas.microsoft.com/office/drawing/2014/main" id="{560669B4-17C5-5A24-7309-70A18F11949E}"/>
              </a:ext>
            </a:extLst>
          </p:cNvPr>
          <p:cNvSpPr>
            <a:spLocks noGrp="1"/>
          </p:cNvSpPr>
          <p:nvPr>
            <p:ph type="title"/>
          </p:nvPr>
        </p:nvSpPr>
        <p:spPr>
          <a:xfrm>
            <a:off x="1686756" y="274639"/>
            <a:ext cx="7457244" cy="1143000"/>
          </a:xfrm>
        </p:spPr>
        <p:txBody>
          <a:bodyPr>
            <a:noAutofit/>
          </a:bodyPr>
          <a:lstStyle/>
          <a:p>
            <a:r>
              <a:rPr lang="en-US" sz="3600" dirty="0"/>
              <a:t>Four ways to improve your workshop</a:t>
            </a:r>
            <a:endParaRPr lang="en-AU" sz="3600" dirty="0"/>
          </a:p>
        </p:txBody>
      </p:sp>
    </p:spTree>
    <p:extLst>
      <p:ext uri="{BB962C8B-B14F-4D97-AF65-F5344CB8AC3E}">
        <p14:creationId xmlns:p14="http://schemas.microsoft.com/office/powerpoint/2010/main" val="17149975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223213-3756-C9AD-10C3-DE7D7C458A52}"/>
              </a:ext>
            </a:extLst>
          </p:cNvPr>
          <p:cNvSpPr>
            <a:spLocks noGrp="1"/>
          </p:cNvSpPr>
          <p:nvPr>
            <p:ph idx="1"/>
          </p:nvPr>
        </p:nvSpPr>
        <p:spPr/>
        <p:txBody>
          <a:bodyPr/>
          <a:lstStyle/>
          <a:p>
            <a:pPr marL="0" indent="0">
              <a:buNone/>
            </a:pPr>
            <a:r>
              <a:rPr lang="en-US" dirty="0"/>
              <a:t>3. Focus on why</a:t>
            </a:r>
          </a:p>
          <a:p>
            <a:r>
              <a:rPr lang="en-US" dirty="0"/>
              <a:t>Why does our organization exists</a:t>
            </a:r>
          </a:p>
          <a:p>
            <a:r>
              <a:rPr lang="en-US" dirty="0"/>
              <a:t>What is our point of differential</a:t>
            </a:r>
          </a:p>
          <a:p>
            <a:r>
              <a:rPr lang="en-US" dirty="0"/>
              <a:t>How can we leverage this</a:t>
            </a:r>
          </a:p>
          <a:p>
            <a:r>
              <a:rPr lang="en-US" dirty="0"/>
              <a:t>Rest of the agenda can flow from this simple question</a:t>
            </a:r>
          </a:p>
          <a:p>
            <a:endParaRPr lang="en-AU" dirty="0"/>
          </a:p>
        </p:txBody>
      </p:sp>
      <p:sp>
        <p:nvSpPr>
          <p:cNvPr id="7" name="Title 1">
            <a:extLst>
              <a:ext uri="{FF2B5EF4-FFF2-40B4-BE49-F238E27FC236}">
                <a16:creationId xmlns:a16="http://schemas.microsoft.com/office/drawing/2014/main" id="{E19F344E-A911-4ED6-904E-E5AE6C3858FC}"/>
              </a:ext>
            </a:extLst>
          </p:cNvPr>
          <p:cNvSpPr>
            <a:spLocks noGrp="1"/>
          </p:cNvSpPr>
          <p:nvPr>
            <p:ph type="title"/>
          </p:nvPr>
        </p:nvSpPr>
        <p:spPr>
          <a:xfrm>
            <a:off x="1686756" y="274639"/>
            <a:ext cx="7457244" cy="1143000"/>
          </a:xfrm>
        </p:spPr>
        <p:txBody>
          <a:bodyPr>
            <a:noAutofit/>
          </a:bodyPr>
          <a:lstStyle/>
          <a:p>
            <a:r>
              <a:rPr lang="en-US" sz="3600" dirty="0"/>
              <a:t>Four ways to improve your workshop</a:t>
            </a:r>
            <a:endParaRPr lang="en-AU" sz="3600" dirty="0"/>
          </a:p>
        </p:txBody>
      </p:sp>
    </p:spTree>
    <p:extLst>
      <p:ext uri="{BB962C8B-B14F-4D97-AF65-F5344CB8AC3E}">
        <p14:creationId xmlns:p14="http://schemas.microsoft.com/office/powerpoint/2010/main" val="30725337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18A907-6485-9738-236F-EB234A06A52D}"/>
              </a:ext>
            </a:extLst>
          </p:cNvPr>
          <p:cNvSpPr>
            <a:spLocks noGrp="1"/>
          </p:cNvSpPr>
          <p:nvPr>
            <p:ph idx="1"/>
          </p:nvPr>
        </p:nvSpPr>
        <p:spPr/>
        <p:txBody>
          <a:bodyPr/>
          <a:lstStyle/>
          <a:p>
            <a:pPr marL="0" indent="0">
              <a:buNone/>
            </a:pPr>
            <a:r>
              <a:rPr lang="en-US" dirty="0"/>
              <a:t>4. Let's stay Positive</a:t>
            </a:r>
          </a:p>
          <a:p>
            <a:r>
              <a:rPr lang="en-US" dirty="0"/>
              <a:t>Be Optimistic</a:t>
            </a:r>
          </a:p>
          <a:p>
            <a:r>
              <a:rPr lang="en-US" dirty="0"/>
              <a:t>There are no prejudgment's made</a:t>
            </a:r>
          </a:p>
          <a:p>
            <a:r>
              <a:rPr lang="en-US" dirty="0"/>
              <a:t>Let's think outside the square</a:t>
            </a:r>
          </a:p>
          <a:p>
            <a:r>
              <a:rPr lang="en-US" dirty="0"/>
              <a:t>Include scenario Planning </a:t>
            </a:r>
          </a:p>
          <a:p>
            <a:endParaRPr lang="en-AU" dirty="0"/>
          </a:p>
        </p:txBody>
      </p:sp>
      <p:sp>
        <p:nvSpPr>
          <p:cNvPr id="6" name="Title 1">
            <a:extLst>
              <a:ext uri="{FF2B5EF4-FFF2-40B4-BE49-F238E27FC236}">
                <a16:creationId xmlns:a16="http://schemas.microsoft.com/office/drawing/2014/main" id="{E42E8CA7-4D51-D313-AB1C-57D5B48340FC}"/>
              </a:ext>
            </a:extLst>
          </p:cNvPr>
          <p:cNvSpPr>
            <a:spLocks noGrp="1"/>
          </p:cNvSpPr>
          <p:nvPr>
            <p:ph type="title"/>
          </p:nvPr>
        </p:nvSpPr>
        <p:spPr>
          <a:xfrm>
            <a:off x="1686756" y="274639"/>
            <a:ext cx="7457244" cy="1143000"/>
          </a:xfrm>
        </p:spPr>
        <p:txBody>
          <a:bodyPr>
            <a:noAutofit/>
          </a:bodyPr>
          <a:lstStyle/>
          <a:p>
            <a:r>
              <a:rPr lang="en-US" sz="3600" dirty="0"/>
              <a:t>Four ways to improve your workshop</a:t>
            </a:r>
            <a:endParaRPr lang="en-AU" sz="3600" dirty="0"/>
          </a:p>
        </p:txBody>
      </p:sp>
    </p:spTree>
    <p:extLst>
      <p:ext uri="{BB962C8B-B14F-4D97-AF65-F5344CB8AC3E}">
        <p14:creationId xmlns:p14="http://schemas.microsoft.com/office/powerpoint/2010/main" val="33047558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857B6-E09F-60D3-6BB5-FB1C220D6B2B}"/>
              </a:ext>
            </a:extLst>
          </p:cNvPr>
          <p:cNvSpPr>
            <a:spLocks noGrp="1"/>
          </p:cNvSpPr>
          <p:nvPr>
            <p:ph type="title"/>
          </p:nvPr>
        </p:nvSpPr>
        <p:spPr>
          <a:xfrm>
            <a:off x="1580224" y="274639"/>
            <a:ext cx="7403978" cy="1143000"/>
          </a:xfrm>
        </p:spPr>
        <p:txBody>
          <a:bodyPr>
            <a:normAutofit/>
          </a:bodyPr>
          <a:lstStyle/>
          <a:p>
            <a:r>
              <a:rPr lang="en-US" sz="4000" dirty="0"/>
              <a:t>The Four C’s of strategic planning</a:t>
            </a:r>
            <a:endParaRPr lang="en-AU" sz="4000" dirty="0"/>
          </a:p>
        </p:txBody>
      </p:sp>
      <p:sp>
        <p:nvSpPr>
          <p:cNvPr id="3" name="Content Placeholder 2">
            <a:extLst>
              <a:ext uri="{FF2B5EF4-FFF2-40B4-BE49-F238E27FC236}">
                <a16:creationId xmlns:a16="http://schemas.microsoft.com/office/drawing/2014/main" id="{6F40B78C-4C03-801F-EFE3-509A89CDBD7B}"/>
              </a:ext>
            </a:extLst>
          </p:cNvPr>
          <p:cNvSpPr>
            <a:spLocks noGrp="1"/>
          </p:cNvSpPr>
          <p:nvPr>
            <p:ph idx="1"/>
          </p:nvPr>
        </p:nvSpPr>
        <p:spPr/>
        <p:txBody>
          <a:bodyPr/>
          <a:lstStyle/>
          <a:p>
            <a:r>
              <a:rPr lang="en-US" dirty="0"/>
              <a:t>If you have not addressed these questions in detail, then more than likely the plan will be unfulfilled.</a:t>
            </a:r>
          </a:p>
          <a:p>
            <a:r>
              <a:rPr lang="en-US" dirty="0"/>
              <a:t>Capabilities</a:t>
            </a:r>
          </a:p>
          <a:p>
            <a:r>
              <a:rPr lang="en-US" dirty="0"/>
              <a:t>Capacity</a:t>
            </a:r>
          </a:p>
          <a:p>
            <a:r>
              <a:rPr lang="en-US" dirty="0"/>
              <a:t>Constraints</a:t>
            </a:r>
          </a:p>
          <a:p>
            <a:r>
              <a:rPr lang="en-US" dirty="0"/>
              <a:t>Culture</a:t>
            </a:r>
          </a:p>
          <a:p>
            <a:endParaRPr lang="en-AU" dirty="0"/>
          </a:p>
        </p:txBody>
      </p:sp>
    </p:spTree>
    <p:extLst>
      <p:ext uri="{BB962C8B-B14F-4D97-AF65-F5344CB8AC3E}">
        <p14:creationId xmlns:p14="http://schemas.microsoft.com/office/powerpoint/2010/main" val="12010326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94771-FCC2-6656-0D85-FFE71DC67F07}"/>
              </a:ext>
            </a:extLst>
          </p:cNvPr>
          <p:cNvSpPr>
            <a:spLocks noGrp="1"/>
          </p:cNvSpPr>
          <p:nvPr>
            <p:ph type="title"/>
          </p:nvPr>
        </p:nvSpPr>
        <p:spPr>
          <a:xfrm>
            <a:off x="1340528" y="274639"/>
            <a:ext cx="7732450" cy="1143000"/>
          </a:xfrm>
        </p:spPr>
        <p:txBody>
          <a:bodyPr>
            <a:normAutofit/>
          </a:bodyPr>
          <a:lstStyle/>
          <a:p>
            <a:r>
              <a:rPr lang="en-US" sz="4000" dirty="0"/>
              <a:t>Workforce Planning/Business Plan</a:t>
            </a:r>
            <a:endParaRPr lang="en-AU" sz="4000" dirty="0"/>
          </a:p>
        </p:txBody>
      </p:sp>
      <p:sp>
        <p:nvSpPr>
          <p:cNvPr id="3" name="Content Placeholder 2">
            <a:extLst>
              <a:ext uri="{FF2B5EF4-FFF2-40B4-BE49-F238E27FC236}">
                <a16:creationId xmlns:a16="http://schemas.microsoft.com/office/drawing/2014/main" id="{8957F95A-CD14-EDEE-8DC0-ED38F0F435F8}"/>
              </a:ext>
            </a:extLst>
          </p:cNvPr>
          <p:cNvSpPr>
            <a:spLocks noGrp="1"/>
          </p:cNvSpPr>
          <p:nvPr>
            <p:ph idx="1"/>
          </p:nvPr>
        </p:nvSpPr>
        <p:spPr/>
        <p:txBody>
          <a:bodyPr/>
          <a:lstStyle/>
          <a:p>
            <a:r>
              <a:rPr lang="en-US" dirty="0"/>
              <a:t>General discussion</a:t>
            </a:r>
          </a:p>
          <a:p>
            <a:r>
              <a:rPr lang="en-US" dirty="0"/>
              <a:t>The right people with the right skills and experience at the right time </a:t>
            </a:r>
          </a:p>
          <a:p>
            <a:r>
              <a:rPr lang="en-US" dirty="0"/>
              <a:t>What is the difference between the two</a:t>
            </a:r>
          </a:p>
          <a:p>
            <a:r>
              <a:rPr lang="en-US" dirty="0"/>
              <a:t>What is an associated business plan and how may that be related to the strategic plan.</a:t>
            </a:r>
          </a:p>
          <a:p>
            <a:r>
              <a:rPr lang="en-US" dirty="0"/>
              <a:t>HR business Plan, Service Delivery Model, Financial Forecast, Marketing Plan etc.</a:t>
            </a:r>
            <a:endParaRPr lang="en-AU" dirty="0"/>
          </a:p>
        </p:txBody>
      </p:sp>
    </p:spTree>
    <p:extLst>
      <p:ext uri="{BB962C8B-B14F-4D97-AF65-F5344CB8AC3E}">
        <p14:creationId xmlns:p14="http://schemas.microsoft.com/office/powerpoint/2010/main" val="12683166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309DB-0F77-6C4D-8E65-E9A8328FD4B0}"/>
              </a:ext>
            </a:extLst>
          </p:cNvPr>
          <p:cNvSpPr>
            <a:spLocks noGrp="1"/>
          </p:cNvSpPr>
          <p:nvPr>
            <p:ph type="title"/>
          </p:nvPr>
        </p:nvSpPr>
        <p:spPr/>
        <p:txBody>
          <a:bodyPr/>
          <a:lstStyle/>
          <a:p>
            <a:r>
              <a:rPr lang="en-US" dirty="0"/>
              <a:t>Implementation Tools</a:t>
            </a:r>
            <a:endParaRPr lang="en-AU" dirty="0"/>
          </a:p>
        </p:txBody>
      </p:sp>
      <p:sp>
        <p:nvSpPr>
          <p:cNvPr id="3" name="Content Placeholder 2">
            <a:extLst>
              <a:ext uri="{FF2B5EF4-FFF2-40B4-BE49-F238E27FC236}">
                <a16:creationId xmlns:a16="http://schemas.microsoft.com/office/drawing/2014/main" id="{B849C54E-A096-7DB8-8DDE-12B60C606792}"/>
              </a:ext>
            </a:extLst>
          </p:cNvPr>
          <p:cNvSpPr>
            <a:spLocks noGrp="1"/>
          </p:cNvSpPr>
          <p:nvPr>
            <p:ph idx="1"/>
          </p:nvPr>
        </p:nvSpPr>
        <p:spPr/>
        <p:txBody>
          <a:bodyPr>
            <a:normAutofit fontScale="92500" lnSpcReduction="20000"/>
          </a:bodyPr>
          <a:lstStyle/>
          <a:p>
            <a:r>
              <a:rPr lang="en-US" dirty="0"/>
              <a:t>Take a project management approach</a:t>
            </a:r>
          </a:p>
          <a:p>
            <a:r>
              <a:rPr lang="en-US" dirty="0"/>
              <a:t>Accountabilities </a:t>
            </a:r>
          </a:p>
          <a:p>
            <a:r>
              <a:rPr lang="en-US" dirty="0"/>
              <a:t>Timeline</a:t>
            </a:r>
          </a:p>
          <a:p>
            <a:r>
              <a:rPr lang="en-US" dirty="0"/>
              <a:t>Progress and Update Reports</a:t>
            </a:r>
          </a:p>
          <a:p>
            <a:r>
              <a:rPr lang="en-US" dirty="0"/>
              <a:t>Standard Agenda Item at Board Meetings</a:t>
            </a:r>
          </a:p>
          <a:p>
            <a:r>
              <a:rPr lang="en-US" dirty="0"/>
              <a:t>KPI’s</a:t>
            </a:r>
          </a:p>
          <a:p>
            <a:r>
              <a:rPr lang="en-US" dirty="0"/>
              <a:t>Agreed Resourcing</a:t>
            </a:r>
          </a:p>
          <a:p>
            <a:r>
              <a:rPr lang="en-US" dirty="0"/>
              <a:t>Job design integrations</a:t>
            </a:r>
          </a:p>
          <a:p>
            <a:r>
              <a:rPr lang="en-US" dirty="0"/>
              <a:t>Service delivery model integrations</a:t>
            </a:r>
            <a:endParaRPr lang="en-AU" dirty="0"/>
          </a:p>
        </p:txBody>
      </p:sp>
    </p:spTree>
    <p:extLst>
      <p:ext uri="{BB962C8B-B14F-4D97-AF65-F5344CB8AC3E}">
        <p14:creationId xmlns:p14="http://schemas.microsoft.com/office/powerpoint/2010/main" val="2369417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AU" sz="3200" dirty="0"/>
              <a:t>Community Management Solutions</a:t>
            </a:r>
          </a:p>
        </p:txBody>
      </p:sp>
      <p:sp>
        <p:nvSpPr>
          <p:cNvPr id="3" name="Content Placeholder 2"/>
          <p:cNvSpPr>
            <a:spLocks noGrp="1"/>
          </p:cNvSpPr>
          <p:nvPr>
            <p:ph idx="1"/>
          </p:nvPr>
        </p:nvSpPr>
        <p:spPr/>
        <p:txBody>
          <a:bodyPr>
            <a:normAutofit lnSpcReduction="10000"/>
          </a:bodyPr>
          <a:lstStyle/>
          <a:p>
            <a:r>
              <a:rPr lang="en-US" dirty="0"/>
              <a:t>Welcome to our Strategic Planning Webinar. </a:t>
            </a:r>
          </a:p>
          <a:p>
            <a:r>
              <a:rPr lang="en-US" dirty="0"/>
              <a:t>Who should do this and why (discussion)</a:t>
            </a:r>
          </a:p>
          <a:p>
            <a:r>
              <a:rPr lang="en-US" dirty="0"/>
              <a:t>Who, What, When, How, Where and Why.</a:t>
            </a:r>
          </a:p>
          <a:p>
            <a:r>
              <a:rPr lang="en-US" dirty="0"/>
              <a:t>Strategic Planning is where you determine where you wish your organization to be in a specific and flexible period of time, by examining the current landscape and then putting into place strategies which are designed to achieve that.</a:t>
            </a:r>
          </a:p>
        </p:txBody>
      </p:sp>
    </p:spTree>
    <p:extLst>
      <p:ext uri="{BB962C8B-B14F-4D97-AF65-F5344CB8AC3E}">
        <p14:creationId xmlns:p14="http://schemas.microsoft.com/office/powerpoint/2010/main" val="33120741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9F4FF8-839B-7B31-DDED-3D3081042524}"/>
              </a:ext>
            </a:extLst>
          </p:cNvPr>
          <p:cNvSpPr>
            <a:spLocks noGrp="1"/>
          </p:cNvSpPr>
          <p:nvPr>
            <p:ph type="title"/>
          </p:nvPr>
        </p:nvSpPr>
        <p:spPr/>
        <p:txBody>
          <a:bodyPr/>
          <a:lstStyle/>
          <a:p>
            <a:r>
              <a:rPr lang="en-US" dirty="0"/>
              <a:t>Post work</a:t>
            </a:r>
            <a:endParaRPr lang="en-AU" dirty="0"/>
          </a:p>
        </p:txBody>
      </p:sp>
      <p:sp>
        <p:nvSpPr>
          <p:cNvPr id="3" name="Content Placeholder 2">
            <a:extLst>
              <a:ext uri="{FF2B5EF4-FFF2-40B4-BE49-F238E27FC236}">
                <a16:creationId xmlns:a16="http://schemas.microsoft.com/office/drawing/2014/main" id="{1581F38F-6838-0354-09BA-D9E84A7D729D}"/>
              </a:ext>
            </a:extLst>
          </p:cNvPr>
          <p:cNvSpPr>
            <a:spLocks noGrp="1"/>
          </p:cNvSpPr>
          <p:nvPr>
            <p:ph idx="1"/>
          </p:nvPr>
        </p:nvSpPr>
        <p:spPr/>
        <p:txBody>
          <a:bodyPr/>
          <a:lstStyle/>
          <a:p>
            <a:r>
              <a:rPr lang="en-US" dirty="0"/>
              <a:t>Document your plan in plain English</a:t>
            </a:r>
          </a:p>
          <a:p>
            <a:r>
              <a:rPr lang="en-US" dirty="0"/>
              <a:t>Ensure it is readable and digestible</a:t>
            </a:r>
          </a:p>
          <a:p>
            <a:r>
              <a:rPr lang="en-US" dirty="0"/>
              <a:t>In line with a stakeholder communication plan</a:t>
            </a:r>
          </a:p>
          <a:p>
            <a:r>
              <a:rPr lang="en-US" dirty="0"/>
              <a:t>Implementation plan</a:t>
            </a:r>
          </a:p>
          <a:p>
            <a:r>
              <a:rPr lang="en-US" dirty="0"/>
              <a:t>Track and monitor progress</a:t>
            </a:r>
            <a:endParaRPr lang="en-AU" dirty="0"/>
          </a:p>
        </p:txBody>
      </p:sp>
    </p:spTree>
    <p:extLst>
      <p:ext uri="{BB962C8B-B14F-4D97-AF65-F5344CB8AC3E}">
        <p14:creationId xmlns:p14="http://schemas.microsoft.com/office/powerpoint/2010/main" val="14448823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FF5D0-1635-AC36-50E5-3040AEC5308D}"/>
              </a:ext>
            </a:extLst>
          </p:cNvPr>
          <p:cNvSpPr>
            <a:spLocks noGrp="1"/>
          </p:cNvSpPr>
          <p:nvPr>
            <p:ph type="title"/>
          </p:nvPr>
        </p:nvSpPr>
        <p:spPr/>
        <p:txBody>
          <a:bodyPr/>
          <a:lstStyle/>
          <a:p>
            <a:r>
              <a:rPr lang="en-US" dirty="0"/>
              <a:t>How can we help?</a:t>
            </a:r>
            <a:endParaRPr lang="en-AU" dirty="0"/>
          </a:p>
        </p:txBody>
      </p:sp>
      <p:sp>
        <p:nvSpPr>
          <p:cNvPr id="3" name="Content Placeholder 2">
            <a:extLst>
              <a:ext uri="{FF2B5EF4-FFF2-40B4-BE49-F238E27FC236}">
                <a16:creationId xmlns:a16="http://schemas.microsoft.com/office/drawing/2014/main" id="{229A2E26-1B56-51F0-9B8A-49C852CC0A9F}"/>
              </a:ext>
            </a:extLst>
          </p:cNvPr>
          <p:cNvSpPr>
            <a:spLocks noGrp="1"/>
          </p:cNvSpPr>
          <p:nvPr>
            <p:ph idx="1"/>
          </p:nvPr>
        </p:nvSpPr>
        <p:spPr/>
        <p:txBody>
          <a:bodyPr>
            <a:normAutofit fontScale="85000" lnSpcReduction="10000"/>
          </a:bodyPr>
          <a:lstStyle/>
          <a:p>
            <a:r>
              <a:rPr lang="en-US" dirty="0"/>
              <a:t>A number of our consultants have over 30 years experience in facilitating and participating in Strategic Plans in both small and very large complex organisations and businesses.</a:t>
            </a:r>
          </a:p>
          <a:p>
            <a:r>
              <a:rPr lang="en-US" dirty="0"/>
              <a:t>Our consultants can facilitate and guide you through the process and show you how to formulate it.</a:t>
            </a:r>
          </a:p>
          <a:p>
            <a:r>
              <a:rPr lang="en-US" dirty="0"/>
              <a:t>Any Strategic plan is best owned by the people who develop it as they will be responsible for its implementation and monitoring, but we can guide you through the process to ensure that you maximize your efforts and improve your return on investment.</a:t>
            </a:r>
            <a:endParaRPr lang="en-AU" dirty="0"/>
          </a:p>
        </p:txBody>
      </p:sp>
    </p:spTree>
    <p:extLst>
      <p:ext uri="{BB962C8B-B14F-4D97-AF65-F5344CB8AC3E}">
        <p14:creationId xmlns:p14="http://schemas.microsoft.com/office/powerpoint/2010/main" val="969002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D1ADE-8DD5-C458-DF5A-7D79072097F6}"/>
              </a:ext>
            </a:extLst>
          </p:cNvPr>
          <p:cNvSpPr>
            <a:spLocks noGrp="1"/>
          </p:cNvSpPr>
          <p:nvPr>
            <p:ph type="title"/>
          </p:nvPr>
        </p:nvSpPr>
        <p:spPr/>
        <p:txBody>
          <a:bodyPr/>
          <a:lstStyle/>
          <a:p>
            <a:r>
              <a:rPr lang="en-US" dirty="0"/>
              <a:t>Strategic Planning</a:t>
            </a:r>
            <a:endParaRPr lang="en-AU" dirty="0"/>
          </a:p>
        </p:txBody>
      </p:sp>
      <p:sp>
        <p:nvSpPr>
          <p:cNvPr id="3" name="Content Placeholder 2">
            <a:extLst>
              <a:ext uri="{FF2B5EF4-FFF2-40B4-BE49-F238E27FC236}">
                <a16:creationId xmlns:a16="http://schemas.microsoft.com/office/drawing/2014/main" id="{74714AE5-7A49-FACD-2AD5-891C98986CB0}"/>
              </a:ext>
            </a:extLst>
          </p:cNvPr>
          <p:cNvSpPr>
            <a:spLocks noGrp="1"/>
          </p:cNvSpPr>
          <p:nvPr>
            <p:ph idx="1"/>
          </p:nvPr>
        </p:nvSpPr>
        <p:spPr/>
        <p:txBody>
          <a:bodyPr/>
          <a:lstStyle/>
          <a:p>
            <a:r>
              <a:rPr lang="en-US" dirty="0"/>
              <a:t>Step 1 - Where are we now</a:t>
            </a:r>
          </a:p>
          <a:p>
            <a:r>
              <a:rPr lang="en-US" dirty="0"/>
              <a:t>Step 2 - Where are we going</a:t>
            </a:r>
          </a:p>
          <a:p>
            <a:r>
              <a:rPr lang="en-US" dirty="0"/>
              <a:t>Step 3 - What will get in our way</a:t>
            </a:r>
          </a:p>
          <a:p>
            <a:r>
              <a:rPr lang="en-US" dirty="0"/>
              <a:t>Step 4 - What do we need to do</a:t>
            </a:r>
          </a:p>
          <a:p>
            <a:r>
              <a:rPr lang="en-US" dirty="0"/>
              <a:t>Step 5 - How will we implement our plan</a:t>
            </a:r>
            <a:endParaRPr lang="en-AU" dirty="0"/>
          </a:p>
        </p:txBody>
      </p:sp>
    </p:spTree>
    <p:extLst>
      <p:ext uri="{BB962C8B-B14F-4D97-AF65-F5344CB8AC3E}">
        <p14:creationId xmlns:p14="http://schemas.microsoft.com/office/powerpoint/2010/main" val="1261850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C035AB-4DA1-52B3-2BE1-AF233CA210E5}"/>
              </a:ext>
            </a:extLst>
          </p:cNvPr>
          <p:cNvSpPr>
            <a:spLocks noGrp="1"/>
          </p:cNvSpPr>
          <p:nvPr>
            <p:ph type="title"/>
          </p:nvPr>
        </p:nvSpPr>
        <p:spPr/>
        <p:txBody>
          <a:bodyPr/>
          <a:lstStyle/>
          <a:p>
            <a:r>
              <a:rPr lang="en-US" dirty="0"/>
              <a:t>Strategic Planning</a:t>
            </a:r>
            <a:endParaRPr lang="en-AU" dirty="0"/>
          </a:p>
        </p:txBody>
      </p:sp>
      <p:sp>
        <p:nvSpPr>
          <p:cNvPr id="3" name="Content Placeholder 2">
            <a:extLst>
              <a:ext uri="{FF2B5EF4-FFF2-40B4-BE49-F238E27FC236}">
                <a16:creationId xmlns:a16="http://schemas.microsoft.com/office/drawing/2014/main" id="{B1A29BB8-D81C-9918-55D0-67D45F947D4D}"/>
              </a:ext>
            </a:extLst>
          </p:cNvPr>
          <p:cNvSpPr>
            <a:spLocks noGrp="1"/>
          </p:cNvSpPr>
          <p:nvPr>
            <p:ph idx="1"/>
          </p:nvPr>
        </p:nvSpPr>
        <p:spPr/>
        <p:txBody>
          <a:bodyPr>
            <a:normAutofit fontScale="92500"/>
          </a:bodyPr>
          <a:lstStyle/>
          <a:p>
            <a:r>
              <a:rPr lang="en-US" dirty="0"/>
              <a:t>Begin your strategic plan by making a determination after due deliberation on your organisations vision, purpose, priorities and goals.</a:t>
            </a:r>
          </a:p>
          <a:p>
            <a:r>
              <a:rPr lang="en-US" dirty="0"/>
              <a:t>There must be a meeting of the minds in relation to all of the above to ensure that ultimately a clear picture is determined.</a:t>
            </a:r>
          </a:p>
          <a:p>
            <a:r>
              <a:rPr lang="en-US" dirty="0"/>
              <a:t>Start with a core team</a:t>
            </a:r>
          </a:p>
          <a:p>
            <a:r>
              <a:rPr lang="en-US" dirty="0"/>
              <a:t>Make plans realistic, measurable and data based</a:t>
            </a:r>
          </a:p>
          <a:p>
            <a:endParaRPr lang="en-AU" dirty="0"/>
          </a:p>
        </p:txBody>
      </p:sp>
    </p:spTree>
    <p:extLst>
      <p:ext uri="{BB962C8B-B14F-4D97-AF65-F5344CB8AC3E}">
        <p14:creationId xmlns:p14="http://schemas.microsoft.com/office/powerpoint/2010/main" val="1563128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BFE80-D15F-654C-9124-28428D4A05A0}"/>
              </a:ext>
            </a:extLst>
          </p:cNvPr>
          <p:cNvSpPr>
            <a:spLocks noGrp="1"/>
          </p:cNvSpPr>
          <p:nvPr>
            <p:ph type="title"/>
          </p:nvPr>
        </p:nvSpPr>
        <p:spPr>
          <a:xfrm>
            <a:off x="1651246" y="274639"/>
            <a:ext cx="7492753" cy="1143000"/>
          </a:xfrm>
        </p:spPr>
        <p:txBody>
          <a:bodyPr>
            <a:noAutofit/>
          </a:bodyPr>
          <a:lstStyle/>
          <a:p>
            <a:r>
              <a:rPr lang="en-US" sz="3600" dirty="0"/>
              <a:t>Vision, Purpose, Priorities and Goals</a:t>
            </a:r>
            <a:endParaRPr lang="en-AU" sz="3600" dirty="0"/>
          </a:p>
        </p:txBody>
      </p:sp>
      <p:sp>
        <p:nvSpPr>
          <p:cNvPr id="3" name="Content Placeholder 2">
            <a:extLst>
              <a:ext uri="{FF2B5EF4-FFF2-40B4-BE49-F238E27FC236}">
                <a16:creationId xmlns:a16="http://schemas.microsoft.com/office/drawing/2014/main" id="{7984EABD-639B-843C-2DEA-9E4DF07A69B3}"/>
              </a:ext>
            </a:extLst>
          </p:cNvPr>
          <p:cNvSpPr>
            <a:spLocks noGrp="1"/>
          </p:cNvSpPr>
          <p:nvPr>
            <p:ph idx="1"/>
          </p:nvPr>
        </p:nvSpPr>
        <p:spPr/>
        <p:txBody>
          <a:bodyPr/>
          <a:lstStyle/>
          <a:p>
            <a:r>
              <a:rPr lang="en-US" dirty="0"/>
              <a:t>Vision - what is the ideal future</a:t>
            </a:r>
          </a:p>
          <a:p>
            <a:r>
              <a:rPr lang="en-US" dirty="0"/>
              <a:t>Mission - what is our role in that future</a:t>
            </a:r>
          </a:p>
          <a:p>
            <a:r>
              <a:rPr lang="en-US" dirty="0"/>
              <a:t>Aims - How to achieve that</a:t>
            </a:r>
          </a:p>
          <a:p>
            <a:r>
              <a:rPr lang="en-US" dirty="0"/>
              <a:t>Goals - Primary Goals and Objectives</a:t>
            </a:r>
          </a:p>
          <a:p>
            <a:r>
              <a:rPr lang="en-US" dirty="0"/>
              <a:t>Values - Why are we trying to achieve that</a:t>
            </a:r>
            <a:endParaRPr lang="en-AU" dirty="0"/>
          </a:p>
        </p:txBody>
      </p:sp>
    </p:spTree>
    <p:extLst>
      <p:ext uri="{BB962C8B-B14F-4D97-AF65-F5344CB8AC3E}">
        <p14:creationId xmlns:p14="http://schemas.microsoft.com/office/powerpoint/2010/main" val="13717246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F0D44-8FF1-DDF0-F48D-B881DDB45C3D}"/>
              </a:ext>
            </a:extLst>
          </p:cNvPr>
          <p:cNvSpPr>
            <a:spLocks noGrp="1"/>
          </p:cNvSpPr>
          <p:nvPr>
            <p:ph type="title"/>
          </p:nvPr>
        </p:nvSpPr>
        <p:spPr/>
        <p:txBody>
          <a:bodyPr/>
          <a:lstStyle/>
          <a:p>
            <a:r>
              <a:rPr lang="en-US" dirty="0"/>
              <a:t>What we need to know</a:t>
            </a:r>
            <a:endParaRPr lang="en-AU" dirty="0"/>
          </a:p>
        </p:txBody>
      </p:sp>
      <p:sp>
        <p:nvSpPr>
          <p:cNvPr id="3" name="Content Placeholder 2">
            <a:extLst>
              <a:ext uri="{FF2B5EF4-FFF2-40B4-BE49-F238E27FC236}">
                <a16:creationId xmlns:a16="http://schemas.microsoft.com/office/drawing/2014/main" id="{09857898-E426-F9D5-5C3C-FF44C3B9344C}"/>
              </a:ext>
            </a:extLst>
          </p:cNvPr>
          <p:cNvSpPr>
            <a:spLocks noGrp="1"/>
          </p:cNvSpPr>
          <p:nvPr>
            <p:ph idx="1"/>
          </p:nvPr>
        </p:nvSpPr>
        <p:spPr/>
        <p:txBody>
          <a:bodyPr/>
          <a:lstStyle/>
          <a:p>
            <a:r>
              <a:rPr lang="en-US" dirty="0"/>
              <a:t>History</a:t>
            </a:r>
          </a:p>
          <a:p>
            <a:r>
              <a:rPr lang="en-US" dirty="0"/>
              <a:t>Member of Customer or Client Profile</a:t>
            </a:r>
          </a:p>
          <a:p>
            <a:r>
              <a:rPr lang="en-US" dirty="0"/>
              <a:t>Financial Forecast</a:t>
            </a:r>
          </a:p>
          <a:p>
            <a:r>
              <a:rPr lang="en-US" dirty="0"/>
              <a:t>Service Model</a:t>
            </a:r>
          </a:p>
          <a:p>
            <a:r>
              <a:rPr lang="en-US" dirty="0"/>
              <a:t>Governance Practices</a:t>
            </a:r>
          </a:p>
          <a:p>
            <a:r>
              <a:rPr lang="en-US" dirty="0"/>
              <a:t>External Factors</a:t>
            </a:r>
            <a:endParaRPr lang="en-AU" dirty="0"/>
          </a:p>
        </p:txBody>
      </p:sp>
    </p:spTree>
    <p:extLst>
      <p:ext uri="{BB962C8B-B14F-4D97-AF65-F5344CB8AC3E}">
        <p14:creationId xmlns:p14="http://schemas.microsoft.com/office/powerpoint/2010/main" val="335945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D84CC-395E-5CF4-6ED0-387D600CDD28}"/>
              </a:ext>
            </a:extLst>
          </p:cNvPr>
          <p:cNvSpPr>
            <a:spLocks noGrp="1"/>
          </p:cNvSpPr>
          <p:nvPr>
            <p:ph type="title"/>
          </p:nvPr>
        </p:nvSpPr>
        <p:spPr>
          <a:xfrm>
            <a:off x="1651246" y="274639"/>
            <a:ext cx="7350709" cy="1143000"/>
          </a:xfrm>
        </p:spPr>
        <p:txBody>
          <a:bodyPr>
            <a:noAutofit/>
          </a:bodyPr>
          <a:lstStyle/>
          <a:p>
            <a:r>
              <a:rPr lang="en-US" sz="3600" dirty="0"/>
              <a:t>What should the strategic plan include</a:t>
            </a:r>
            <a:endParaRPr lang="en-AU" sz="3600" dirty="0"/>
          </a:p>
        </p:txBody>
      </p:sp>
      <p:sp>
        <p:nvSpPr>
          <p:cNvPr id="3" name="Content Placeholder 2">
            <a:extLst>
              <a:ext uri="{FF2B5EF4-FFF2-40B4-BE49-F238E27FC236}">
                <a16:creationId xmlns:a16="http://schemas.microsoft.com/office/drawing/2014/main" id="{9E10E88A-DFD4-FBE7-4349-0A375392C546}"/>
              </a:ext>
            </a:extLst>
          </p:cNvPr>
          <p:cNvSpPr>
            <a:spLocks noGrp="1"/>
          </p:cNvSpPr>
          <p:nvPr>
            <p:ph idx="1"/>
          </p:nvPr>
        </p:nvSpPr>
        <p:spPr/>
        <p:txBody>
          <a:bodyPr>
            <a:normAutofit fontScale="70000" lnSpcReduction="20000"/>
          </a:bodyPr>
          <a:lstStyle/>
          <a:p>
            <a:r>
              <a:rPr lang="en-US" dirty="0"/>
              <a:t>Executive Summary (Be clear and Concise) </a:t>
            </a:r>
          </a:p>
          <a:p>
            <a:r>
              <a:rPr lang="en-US" dirty="0"/>
              <a:t>Business Overview</a:t>
            </a:r>
          </a:p>
          <a:p>
            <a:r>
              <a:rPr lang="en-US" dirty="0"/>
              <a:t>Operations</a:t>
            </a:r>
          </a:p>
          <a:p>
            <a:r>
              <a:rPr lang="en-US" dirty="0"/>
              <a:t>Link to Service Delivery Model</a:t>
            </a:r>
          </a:p>
          <a:p>
            <a:r>
              <a:rPr lang="en-US" dirty="0"/>
              <a:t>Market Analysis</a:t>
            </a:r>
          </a:p>
          <a:p>
            <a:r>
              <a:rPr lang="en-US" dirty="0"/>
              <a:t>Competition</a:t>
            </a:r>
          </a:p>
          <a:p>
            <a:r>
              <a:rPr lang="en-US" dirty="0"/>
              <a:t>Management</a:t>
            </a:r>
          </a:p>
          <a:p>
            <a:r>
              <a:rPr lang="en-US" dirty="0"/>
              <a:t>Financial Plan</a:t>
            </a:r>
          </a:p>
          <a:p>
            <a:r>
              <a:rPr lang="en-US" dirty="0"/>
              <a:t>Company Description</a:t>
            </a:r>
          </a:p>
          <a:p>
            <a:r>
              <a:rPr lang="en-US" dirty="0"/>
              <a:t>Core Values</a:t>
            </a:r>
          </a:p>
          <a:p>
            <a:r>
              <a:rPr lang="en-US" dirty="0"/>
              <a:t>Goals</a:t>
            </a:r>
          </a:p>
          <a:p>
            <a:r>
              <a:rPr lang="en-US" dirty="0"/>
              <a:t>Industry Analysis</a:t>
            </a:r>
          </a:p>
        </p:txBody>
      </p:sp>
    </p:spTree>
    <p:extLst>
      <p:ext uri="{BB962C8B-B14F-4D97-AF65-F5344CB8AC3E}">
        <p14:creationId xmlns:p14="http://schemas.microsoft.com/office/powerpoint/2010/main" val="3266124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B1FCDA-0C75-9C4E-3F18-496434BE97B3}"/>
              </a:ext>
            </a:extLst>
          </p:cNvPr>
          <p:cNvSpPr>
            <a:spLocks noGrp="1"/>
          </p:cNvSpPr>
          <p:nvPr>
            <p:ph type="title"/>
          </p:nvPr>
        </p:nvSpPr>
        <p:spPr/>
        <p:txBody>
          <a:bodyPr/>
          <a:lstStyle/>
          <a:p>
            <a:r>
              <a:rPr lang="en-US" dirty="0"/>
              <a:t>Planning questions</a:t>
            </a:r>
            <a:endParaRPr lang="en-AU" dirty="0"/>
          </a:p>
        </p:txBody>
      </p:sp>
      <p:sp>
        <p:nvSpPr>
          <p:cNvPr id="3" name="Content Placeholder 2">
            <a:extLst>
              <a:ext uri="{FF2B5EF4-FFF2-40B4-BE49-F238E27FC236}">
                <a16:creationId xmlns:a16="http://schemas.microsoft.com/office/drawing/2014/main" id="{194384C1-B79C-B371-6ABE-D376761B6C03}"/>
              </a:ext>
            </a:extLst>
          </p:cNvPr>
          <p:cNvSpPr>
            <a:spLocks noGrp="1"/>
          </p:cNvSpPr>
          <p:nvPr>
            <p:ph idx="1"/>
          </p:nvPr>
        </p:nvSpPr>
        <p:spPr/>
        <p:txBody>
          <a:bodyPr/>
          <a:lstStyle/>
          <a:p>
            <a:r>
              <a:rPr lang="en-US" dirty="0"/>
              <a:t>What will our customers look like in five years</a:t>
            </a:r>
          </a:p>
          <a:p>
            <a:r>
              <a:rPr lang="en-US" dirty="0"/>
              <a:t>Are our products/services relevant</a:t>
            </a:r>
          </a:p>
          <a:p>
            <a:r>
              <a:rPr lang="en-US" dirty="0"/>
              <a:t>What options do we have</a:t>
            </a:r>
          </a:p>
          <a:p>
            <a:r>
              <a:rPr lang="en-US" dirty="0"/>
              <a:t>What does our customer base want</a:t>
            </a:r>
          </a:p>
          <a:p>
            <a:r>
              <a:rPr lang="en-US" dirty="0"/>
              <a:t>What are the opportunities</a:t>
            </a:r>
          </a:p>
          <a:p>
            <a:r>
              <a:rPr lang="en-US" dirty="0"/>
              <a:t>What decisions do we have to make</a:t>
            </a:r>
          </a:p>
          <a:p>
            <a:r>
              <a:rPr lang="en-US" dirty="0"/>
              <a:t>What are the drivers of success</a:t>
            </a:r>
            <a:endParaRPr lang="en-AU" dirty="0"/>
          </a:p>
        </p:txBody>
      </p:sp>
    </p:spTree>
    <p:extLst>
      <p:ext uri="{BB962C8B-B14F-4D97-AF65-F5344CB8AC3E}">
        <p14:creationId xmlns:p14="http://schemas.microsoft.com/office/powerpoint/2010/main" val="3477901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50BBD-5DF8-A2C1-9E60-41CDB37A81EB}"/>
              </a:ext>
            </a:extLst>
          </p:cNvPr>
          <p:cNvSpPr>
            <a:spLocks noGrp="1"/>
          </p:cNvSpPr>
          <p:nvPr>
            <p:ph type="title"/>
          </p:nvPr>
        </p:nvSpPr>
        <p:spPr/>
        <p:txBody>
          <a:bodyPr/>
          <a:lstStyle/>
          <a:p>
            <a:r>
              <a:rPr lang="en-US" dirty="0"/>
              <a:t>Two Phases of Planning</a:t>
            </a:r>
            <a:endParaRPr lang="en-AU" dirty="0"/>
          </a:p>
        </p:txBody>
      </p:sp>
      <p:sp>
        <p:nvSpPr>
          <p:cNvPr id="3" name="Content Placeholder 2">
            <a:extLst>
              <a:ext uri="{FF2B5EF4-FFF2-40B4-BE49-F238E27FC236}">
                <a16:creationId xmlns:a16="http://schemas.microsoft.com/office/drawing/2014/main" id="{A5061BC6-55B2-12F8-E93E-09BD834D76FB}"/>
              </a:ext>
            </a:extLst>
          </p:cNvPr>
          <p:cNvSpPr>
            <a:spLocks noGrp="1"/>
          </p:cNvSpPr>
          <p:nvPr>
            <p:ph idx="1"/>
          </p:nvPr>
        </p:nvSpPr>
        <p:spPr/>
        <p:txBody>
          <a:bodyPr>
            <a:normAutofit lnSpcReduction="10000"/>
          </a:bodyPr>
          <a:lstStyle/>
          <a:p>
            <a:r>
              <a:rPr lang="en-US" dirty="0"/>
              <a:t>Planning is a commitment to change</a:t>
            </a:r>
          </a:p>
          <a:p>
            <a:r>
              <a:rPr lang="en-US" dirty="0"/>
              <a:t>What has to change</a:t>
            </a:r>
          </a:p>
          <a:p>
            <a:r>
              <a:rPr lang="en-US" dirty="0"/>
              <a:t>How do we expect to make the change</a:t>
            </a:r>
          </a:p>
          <a:p>
            <a:r>
              <a:rPr lang="en-US" dirty="0"/>
              <a:t>Quality of Analysis and Clarity of Intention</a:t>
            </a:r>
          </a:p>
          <a:p>
            <a:r>
              <a:rPr lang="en-US" dirty="0"/>
              <a:t>SWOT ANALYSIS</a:t>
            </a:r>
          </a:p>
          <a:p>
            <a:r>
              <a:rPr lang="en-US" dirty="0"/>
              <a:t>Strengths, Weaknesses, Opportunities, Threats.</a:t>
            </a:r>
          </a:p>
          <a:p>
            <a:r>
              <a:rPr lang="en-US" dirty="0"/>
              <a:t>How long (once a year etc.)</a:t>
            </a:r>
            <a:endParaRPr lang="en-AU" dirty="0"/>
          </a:p>
        </p:txBody>
      </p:sp>
    </p:spTree>
    <p:extLst>
      <p:ext uri="{BB962C8B-B14F-4D97-AF65-F5344CB8AC3E}">
        <p14:creationId xmlns:p14="http://schemas.microsoft.com/office/powerpoint/2010/main" val="35529696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5364</TotalTime>
  <Words>1023</Words>
  <Application>Microsoft Office PowerPoint</Application>
  <PresentationFormat>On-screen Show (4:3)</PresentationFormat>
  <Paragraphs>148</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Office Theme</vt:lpstr>
      <vt:lpstr>PowerPoint Presentation</vt:lpstr>
      <vt:lpstr>Community Management Solutions</vt:lpstr>
      <vt:lpstr>Strategic Planning</vt:lpstr>
      <vt:lpstr>Strategic Planning</vt:lpstr>
      <vt:lpstr>Vision, Purpose, Priorities and Goals</vt:lpstr>
      <vt:lpstr>What we need to know</vt:lpstr>
      <vt:lpstr>What should the strategic plan include</vt:lpstr>
      <vt:lpstr>Planning questions</vt:lpstr>
      <vt:lpstr>Two Phases of Planning</vt:lpstr>
      <vt:lpstr>What constitutes sound strategic planning</vt:lpstr>
      <vt:lpstr>Prior work</vt:lpstr>
      <vt:lpstr>Typical Agenda (1 day)</vt:lpstr>
      <vt:lpstr>Four ways to improve your workshop</vt:lpstr>
      <vt:lpstr>Four ways to improve your workshop</vt:lpstr>
      <vt:lpstr>Four ways to improve your workshop</vt:lpstr>
      <vt:lpstr>Four ways to improve your workshop</vt:lpstr>
      <vt:lpstr>The Four C’s of strategic planning</vt:lpstr>
      <vt:lpstr>Workforce Planning/Business Plan</vt:lpstr>
      <vt:lpstr>Implementation Tools</vt:lpstr>
      <vt:lpstr>Post work</vt:lpstr>
      <vt:lpstr>How can we help?</vt:lpstr>
    </vt:vector>
  </TitlesOfParts>
  <Company>Eclipse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Reception</cp:lastModifiedBy>
  <cp:revision>74</cp:revision>
  <cp:lastPrinted>2023-09-26T02:15:21Z</cp:lastPrinted>
  <dcterms:created xsi:type="dcterms:W3CDTF">2013-06-07T07:05:37Z</dcterms:created>
  <dcterms:modified xsi:type="dcterms:W3CDTF">2023-09-26T04:07:45Z</dcterms:modified>
</cp:coreProperties>
</file>