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271" r:id="rId4"/>
    <p:sldId id="258" r:id="rId5"/>
    <p:sldId id="259" r:id="rId6"/>
    <p:sldId id="260" r:id="rId7"/>
    <p:sldId id="263" r:id="rId8"/>
    <p:sldId id="261" r:id="rId9"/>
    <p:sldId id="262" r:id="rId10"/>
    <p:sldId id="264" r:id="rId11"/>
    <p:sldId id="265" r:id="rId12"/>
    <p:sldId id="266" r:id="rId13"/>
    <p:sldId id="267" r:id="rId14"/>
    <p:sldId id="268" r:id="rId15"/>
    <p:sldId id="269" r:id="rId16"/>
    <p:sldId id="270" r:id="rId17"/>
    <p:sldId id="272" r:id="rId18"/>
    <p:sldId id="273" r:id="rId1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55" autoAdjust="0"/>
    <p:restoredTop sz="94660"/>
  </p:normalViewPr>
  <p:slideViewPr>
    <p:cSldViewPr snapToGrid="0" snapToObjects="1">
      <p:cViewPr varScale="1">
        <p:scale>
          <a:sx n="108" d="100"/>
          <a:sy n="108" d="100"/>
        </p:scale>
        <p:origin x="177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786" cy="49696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5839" y="0"/>
            <a:ext cx="2949786" cy="496967"/>
          </a:xfrm>
          <a:prstGeom prst="rect">
            <a:avLst/>
          </a:prstGeom>
        </p:spPr>
        <p:txBody>
          <a:bodyPr vert="horz" lIns="91440" tIns="45720" rIns="91440" bIns="45720" rtlCol="0"/>
          <a:lstStyle>
            <a:lvl1pPr algn="r">
              <a:defRPr sz="1200"/>
            </a:lvl1pPr>
          </a:lstStyle>
          <a:p>
            <a:fld id="{2828BAED-9A8B-EB43-976A-933A7AA56D96}" type="datetimeFigureOut">
              <a:rPr lang="en-US" smtClean="0"/>
              <a:pPr/>
              <a:t>10/24/2023</a:t>
            </a:fld>
            <a:endParaRPr lang="en-US" dirty="0"/>
          </a:p>
        </p:txBody>
      </p:sp>
      <p:sp>
        <p:nvSpPr>
          <p:cNvPr id="4" name="Slide Image Placeholder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1" y="9440646"/>
            <a:ext cx="2949786" cy="49696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5839" y="9440646"/>
            <a:ext cx="2949786" cy="496967"/>
          </a:xfrm>
          <a:prstGeom prst="rect">
            <a:avLst/>
          </a:prstGeom>
        </p:spPr>
        <p:txBody>
          <a:bodyPr vert="horz" lIns="91440" tIns="45720" rIns="91440" bIns="45720" rtlCol="0" anchor="b"/>
          <a:lstStyle>
            <a:lvl1pPr algn="r">
              <a:defRPr sz="1200"/>
            </a:lvl1pPr>
          </a:lstStyle>
          <a:p>
            <a:fld id="{35F59676-464C-D142-948B-37E6FA024041}" type="slidenum">
              <a:rPr lang="en-US" smtClean="0"/>
              <a:pPr/>
              <a:t>‹#›</a:t>
            </a:fld>
            <a:endParaRPr lang="en-US" dirty="0"/>
          </a:p>
        </p:txBody>
      </p:sp>
    </p:spTree>
    <p:extLst>
      <p:ext uri="{BB962C8B-B14F-4D97-AF65-F5344CB8AC3E}">
        <p14:creationId xmlns:p14="http://schemas.microsoft.com/office/powerpoint/2010/main" val="27471577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10/24/2023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10/24/2023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10/24/2023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10/24/2023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6EBDDEF6-05B9-9F45-B4F0-84A09E0AC674}" type="datetimeFigureOut">
              <a:rPr lang="en-US" smtClean="0"/>
              <a:pPr/>
              <a:t>10/24/2023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6EBDDEF6-05B9-9F45-B4F0-84A09E0AC674}" type="datetimeFigureOut">
              <a:rPr lang="en-US" smtClean="0"/>
              <a:pPr/>
              <a:t>10/24/2023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6EBDDEF6-05B9-9F45-B4F0-84A09E0AC674}" type="datetimeFigureOut">
              <a:rPr lang="en-US" smtClean="0"/>
              <a:pPr/>
              <a:t>10/24/2023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6EBDDEF6-05B9-9F45-B4F0-84A09E0AC674}" type="datetimeFigureOut">
              <a:rPr lang="en-US" smtClean="0"/>
              <a:pPr/>
              <a:t>10/24/2023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DDEF6-05B9-9F45-B4F0-84A09E0AC674}" type="datetimeFigureOut">
              <a:rPr lang="en-US" smtClean="0"/>
              <a:pPr/>
              <a:t>10/24/2023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EBDDEF6-05B9-9F45-B4F0-84A09E0AC674}" type="datetimeFigureOut">
              <a:rPr lang="en-US" smtClean="0"/>
              <a:pPr/>
              <a:t>10/24/2023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EBDDEF6-05B9-9F45-B4F0-84A09E0AC674}" type="datetimeFigureOut">
              <a:rPr lang="en-US" smtClean="0"/>
              <a:pPr/>
              <a:t>10/24/2023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BDDEF6-05B9-9F45-B4F0-84A09E0AC674}" type="datetimeFigureOut">
              <a:rPr lang="en-US" smtClean="0"/>
              <a:pPr/>
              <a:t>10/24/2023</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8C3641-FF1C-F441-BC6A-19817A9C2E56}" type="slidenum">
              <a:rPr lang="en-US" smtClean="0"/>
              <a:pPr/>
              <a:t>‹#›</a:t>
            </a:fld>
            <a:endParaRPr lang="en-US" dirty="0"/>
          </a:p>
        </p:txBody>
      </p:sp>
      <p:pic>
        <p:nvPicPr>
          <p:cNvPr id="7" name="Picture 6" descr="CMS1010-PPT-Foot.jpg"/>
          <p:cNvPicPr>
            <a:picLocks noChangeAspect="1"/>
          </p:cNvPicPr>
          <p:nvPr userDrawn="1"/>
        </p:nvPicPr>
        <p:blipFill>
          <a:blip r:embed="rId13"/>
          <a:stretch>
            <a:fillRect/>
          </a:stretch>
        </p:blipFill>
        <p:spPr>
          <a:xfrm>
            <a:off x="0" y="6259929"/>
            <a:ext cx="9144000" cy="603504"/>
          </a:xfrm>
          <a:prstGeom prst="rect">
            <a:avLst/>
          </a:prstGeom>
        </p:spPr>
      </p:pic>
      <p:pic>
        <p:nvPicPr>
          <p:cNvPr id="8" name="Picture 7" descr="CMS1010-PPT-Head.jpg"/>
          <p:cNvPicPr>
            <a:picLocks noChangeAspect="1"/>
          </p:cNvPicPr>
          <p:nvPr userDrawn="1"/>
        </p:nvPicPr>
        <p:blipFill>
          <a:blip r:embed="rId14"/>
          <a:stretch>
            <a:fillRect/>
          </a:stretch>
        </p:blipFill>
        <p:spPr>
          <a:xfrm>
            <a:off x="0" y="1674"/>
            <a:ext cx="9144000" cy="140208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MS1010-PPT.jpg"/>
          <p:cNvPicPr>
            <a:picLocks noChangeAspect="1"/>
          </p:cNvPicPr>
          <p:nvPr/>
        </p:nvPicPr>
        <p:blipFill>
          <a:blip r:embed="rId2"/>
          <a:stretch>
            <a:fillRect/>
          </a:stretch>
        </p:blipFill>
        <p:spPr>
          <a:xfrm>
            <a:off x="0" y="0"/>
            <a:ext cx="9144000" cy="6858000"/>
          </a:xfrm>
          <a:prstGeom prst="rect">
            <a:avLst/>
          </a:prstGeom>
        </p:spPr>
      </p:pic>
      <p:sp>
        <p:nvSpPr>
          <p:cNvPr id="3" name="TextBox 2"/>
          <p:cNvSpPr txBox="1"/>
          <p:nvPr/>
        </p:nvSpPr>
        <p:spPr>
          <a:xfrm>
            <a:off x="2914650" y="2404558"/>
            <a:ext cx="5806020" cy="1384995"/>
          </a:xfrm>
          <a:prstGeom prst="rect">
            <a:avLst/>
          </a:prstGeom>
          <a:noFill/>
        </p:spPr>
        <p:txBody>
          <a:bodyPr wrap="square" rtlCol="0">
            <a:spAutoFit/>
          </a:bodyPr>
          <a:lstStyle/>
          <a:p>
            <a:pPr algn="r"/>
            <a:r>
              <a:rPr lang="en-US" sz="2800" dirty="0">
                <a:solidFill>
                  <a:schemeClr val="bg1"/>
                </a:solidFill>
                <a:latin typeface="Arial"/>
              </a:rPr>
              <a:t>Workforce Planning Webinar – Kevin Prendergast CEO Community Management Solutions</a:t>
            </a:r>
            <a:endParaRPr lang="en-US" sz="2000" dirty="0">
              <a:solidFill>
                <a:schemeClr val="bg1"/>
              </a:solidFill>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3E82A-CFD1-57CB-226D-021648CDF22D}"/>
              </a:ext>
            </a:extLst>
          </p:cNvPr>
          <p:cNvSpPr>
            <a:spLocks noGrp="1"/>
          </p:cNvSpPr>
          <p:nvPr>
            <p:ph type="title"/>
          </p:nvPr>
        </p:nvSpPr>
        <p:spPr>
          <a:xfrm>
            <a:off x="1287262" y="177553"/>
            <a:ext cx="7661428" cy="1091954"/>
          </a:xfrm>
        </p:spPr>
        <p:txBody>
          <a:bodyPr>
            <a:noAutofit/>
          </a:bodyPr>
          <a:lstStyle/>
          <a:p>
            <a:r>
              <a:rPr lang="en-US" sz="3200" dirty="0"/>
              <a:t>Other issues to consider in the planning stage</a:t>
            </a:r>
            <a:endParaRPr lang="en-AU" sz="3200" dirty="0"/>
          </a:p>
        </p:txBody>
      </p:sp>
      <p:sp>
        <p:nvSpPr>
          <p:cNvPr id="3" name="Content Placeholder 2">
            <a:extLst>
              <a:ext uri="{FF2B5EF4-FFF2-40B4-BE49-F238E27FC236}">
                <a16:creationId xmlns:a16="http://schemas.microsoft.com/office/drawing/2014/main" id="{F636D252-0083-5FAE-C35B-54EE6C0F25D4}"/>
              </a:ext>
            </a:extLst>
          </p:cNvPr>
          <p:cNvSpPr>
            <a:spLocks noGrp="1"/>
          </p:cNvSpPr>
          <p:nvPr>
            <p:ph idx="1"/>
          </p:nvPr>
        </p:nvSpPr>
        <p:spPr/>
        <p:txBody>
          <a:bodyPr/>
          <a:lstStyle/>
          <a:p>
            <a:r>
              <a:rPr lang="en-US" dirty="0"/>
              <a:t>Cost of employment, training and retention.</a:t>
            </a:r>
          </a:p>
          <a:p>
            <a:r>
              <a:rPr lang="en-US" dirty="0"/>
              <a:t>Estimated resources in the next period of time.</a:t>
            </a:r>
          </a:p>
          <a:p>
            <a:r>
              <a:rPr lang="en-US" dirty="0"/>
              <a:t>Will the employee status remain the same or have we identified changes.</a:t>
            </a:r>
          </a:p>
          <a:p>
            <a:r>
              <a:rPr lang="en-US" dirty="0"/>
              <a:t>What impact will flexible work arrangements if any supported by policies and procedures have on the business model moving forward. </a:t>
            </a:r>
            <a:endParaRPr lang="en-AU" dirty="0"/>
          </a:p>
        </p:txBody>
      </p:sp>
    </p:spTree>
    <p:extLst>
      <p:ext uri="{BB962C8B-B14F-4D97-AF65-F5344CB8AC3E}">
        <p14:creationId xmlns:p14="http://schemas.microsoft.com/office/powerpoint/2010/main" val="3524626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39FFC-8113-050D-D396-2C75E12CFA98}"/>
              </a:ext>
            </a:extLst>
          </p:cNvPr>
          <p:cNvSpPr>
            <a:spLocks noGrp="1"/>
          </p:cNvSpPr>
          <p:nvPr>
            <p:ph type="title"/>
          </p:nvPr>
        </p:nvSpPr>
        <p:spPr/>
        <p:txBody>
          <a:bodyPr/>
          <a:lstStyle/>
          <a:p>
            <a:r>
              <a:rPr lang="en-US" dirty="0"/>
              <a:t>Strategy</a:t>
            </a:r>
            <a:endParaRPr lang="en-AU" dirty="0"/>
          </a:p>
        </p:txBody>
      </p:sp>
      <p:sp>
        <p:nvSpPr>
          <p:cNvPr id="3" name="Content Placeholder 2">
            <a:extLst>
              <a:ext uri="{FF2B5EF4-FFF2-40B4-BE49-F238E27FC236}">
                <a16:creationId xmlns:a16="http://schemas.microsoft.com/office/drawing/2014/main" id="{7CD3FC2A-1946-633A-6234-4A47D5C31EEA}"/>
              </a:ext>
            </a:extLst>
          </p:cNvPr>
          <p:cNvSpPr>
            <a:spLocks noGrp="1"/>
          </p:cNvSpPr>
          <p:nvPr>
            <p:ph idx="1"/>
          </p:nvPr>
        </p:nvSpPr>
        <p:spPr/>
        <p:txBody>
          <a:bodyPr>
            <a:normAutofit lnSpcReduction="10000"/>
          </a:bodyPr>
          <a:lstStyle/>
          <a:p>
            <a:r>
              <a:rPr lang="en-US" dirty="0"/>
              <a:t>Flexibility in the development of your workforce is imperative in ensuring that you develop a workforce for the future which is:</a:t>
            </a:r>
          </a:p>
          <a:p>
            <a:r>
              <a:rPr lang="en-US" dirty="0"/>
              <a:t>High Performing (employee attraction and retention strategies – no HR in insolation (discuss) </a:t>
            </a:r>
          </a:p>
          <a:p>
            <a:r>
              <a:rPr lang="en-US" dirty="0"/>
              <a:t>Diverse and Flexible</a:t>
            </a:r>
          </a:p>
          <a:p>
            <a:r>
              <a:rPr lang="en-US" dirty="0"/>
              <a:t>To achieve this, we need to focus on an Action Plan </a:t>
            </a:r>
            <a:endParaRPr lang="en-AU" dirty="0"/>
          </a:p>
        </p:txBody>
      </p:sp>
    </p:spTree>
    <p:extLst>
      <p:ext uri="{BB962C8B-B14F-4D97-AF65-F5344CB8AC3E}">
        <p14:creationId xmlns:p14="http://schemas.microsoft.com/office/powerpoint/2010/main" val="1518485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A5B8A-7F04-81A5-8576-40C801054299}"/>
              </a:ext>
            </a:extLst>
          </p:cNvPr>
          <p:cNvSpPr>
            <a:spLocks noGrp="1"/>
          </p:cNvSpPr>
          <p:nvPr>
            <p:ph type="title"/>
          </p:nvPr>
        </p:nvSpPr>
        <p:spPr/>
        <p:txBody>
          <a:bodyPr/>
          <a:lstStyle/>
          <a:p>
            <a:r>
              <a:rPr lang="en-US" dirty="0"/>
              <a:t>Action Plan</a:t>
            </a:r>
            <a:endParaRPr lang="en-AU" dirty="0"/>
          </a:p>
        </p:txBody>
      </p:sp>
      <p:sp>
        <p:nvSpPr>
          <p:cNvPr id="3" name="Content Placeholder 2">
            <a:extLst>
              <a:ext uri="{FF2B5EF4-FFF2-40B4-BE49-F238E27FC236}">
                <a16:creationId xmlns:a16="http://schemas.microsoft.com/office/drawing/2014/main" id="{6935D321-D7A3-F8EA-29E0-0769A24BB0D2}"/>
              </a:ext>
            </a:extLst>
          </p:cNvPr>
          <p:cNvSpPr>
            <a:spLocks noGrp="1"/>
          </p:cNvSpPr>
          <p:nvPr>
            <p:ph idx="1"/>
          </p:nvPr>
        </p:nvSpPr>
        <p:spPr/>
        <p:txBody>
          <a:bodyPr>
            <a:normAutofit fontScale="55000" lnSpcReduction="20000"/>
          </a:bodyPr>
          <a:lstStyle/>
          <a:p>
            <a:r>
              <a:rPr lang="en-US" dirty="0"/>
              <a:t>How are we going to attract build, up and cross skill our talent.</a:t>
            </a:r>
          </a:p>
          <a:p>
            <a:r>
              <a:rPr lang="en-US" dirty="0"/>
              <a:t>Best practice recruitment practices.</a:t>
            </a:r>
          </a:p>
          <a:p>
            <a:r>
              <a:rPr lang="en-US" dirty="0"/>
              <a:t>Become an employee of choice.</a:t>
            </a:r>
          </a:p>
          <a:p>
            <a:r>
              <a:rPr lang="en-US" dirty="0"/>
              <a:t>Introduce a wellness program.</a:t>
            </a:r>
          </a:p>
          <a:p>
            <a:r>
              <a:rPr lang="en-US" dirty="0"/>
              <a:t>Ensure transparency on roles and duties.</a:t>
            </a:r>
          </a:p>
          <a:p>
            <a:r>
              <a:rPr lang="en-US" dirty="0"/>
              <a:t>Implement a thorough induction program.</a:t>
            </a:r>
          </a:p>
          <a:p>
            <a:r>
              <a:rPr lang="en-US" dirty="0"/>
              <a:t>Develop a complete Learning and Development Framework (establish an academy)</a:t>
            </a:r>
          </a:p>
          <a:p>
            <a:r>
              <a:rPr lang="en-US" dirty="0"/>
              <a:t>Develop a formal mentoring and coaching initiative.</a:t>
            </a:r>
          </a:p>
          <a:p>
            <a:r>
              <a:rPr lang="en-US" dirty="0"/>
              <a:t>If possible, develop a clear career pathway.</a:t>
            </a:r>
          </a:p>
          <a:p>
            <a:r>
              <a:rPr lang="en-US" dirty="0"/>
              <a:t>Concentrate on retention and engagement.</a:t>
            </a:r>
          </a:p>
          <a:p>
            <a:r>
              <a:rPr lang="en-US" dirty="0"/>
              <a:t>Strengthen diversity.</a:t>
            </a:r>
          </a:p>
          <a:p>
            <a:r>
              <a:rPr lang="en-US" dirty="0"/>
              <a:t>Build an inclusive employee culture.</a:t>
            </a:r>
          </a:p>
          <a:p>
            <a:r>
              <a:rPr lang="en-US" dirty="0"/>
              <a:t>Develop a more flexible workforce able to do numerous roles.</a:t>
            </a:r>
          </a:p>
          <a:p>
            <a:r>
              <a:rPr lang="en-US" dirty="0"/>
              <a:t>Develop a succession plan.</a:t>
            </a:r>
          </a:p>
          <a:p>
            <a:endParaRPr lang="en-US" dirty="0"/>
          </a:p>
          <a:p>
            <a:endParaRPr lang="en-US" dirty="0"/>
          </a:p>
          <a:p>
            <a:endParaRPr lang="en-AU" dirty="0"/>
          </a:p>
        </p:txBody>
      </p:sp>
    </p:spTree>
    <p:extLst>
      <p:ext uri="{BB962C8B-B14F-4D97-AF65-F5344CB8AC3E}">
        <p14:creationId xmlns:p14="http://schemas.microsoft.com/office/powerpoint/2010/main" val="1485252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3934E-F343-FC63-0E12-7A7F21633B95}"/>
              </a:ext>
            </a:extLst>
          </p:cNvPr>
          <p:cNvSpPr>
            <a:spLocks noGrp="1"/>
          </p:cNvSpPr>
          <p:nvPr>
            <p:ph type="title"/>
          </p:nvPr>
        </p:nvSpPr>
        <p:spPr>
          <a:xfrm>
            <a:off x="949910" y="274639"/>
            <a:ext cx="7736889" cy="1143000"/>
          </a:xfrm>
        </p:spPr>
        <p:txBody>
          <a:bodyPr/>
          <a:lstStyle/>
          <a:p>
            <a:r>
              <a:rPr lang="en-US" dirty="0"/>
              <a:t>Some statistics for thought</a:t>
            </a:r>
            <a:endParaRPr lang="en-AU" dirty="0"/>
          </a:p>
        </p:txBody>
      </p:sp>
      <p:sp>
        <p:nvSpPr>
          <p:cNvPr id="3" name="Content Placeholder 2">
            <a:extLst>
              <a:ext uri="{FF2B5EF4-FFF2-40B4-BE49-F238E27FC236}">
                <a16:creationId xmlns:a16="http://schemas.microsoft.com/office/drawing/2014/main" id="{713F5D7B-5DFD-BFC0-FF77-D1975A1937F9}"/>
              </a:ext>
            </a:extLst>
          </p:cNvPr>
          <p:cNvSpPr>
            <a:spLocks noGrp="1"/>
          </p:cNvSpPr>
          <p:nvPr>
            <p:ph idx="1"/>
          </p:nvPr>
        </p:nvSpPr>
        <p:spPr/>
        <p:txBody>
          <a:bodyPr>
            <a:normAutofit fontScale="92500" lnSpcReduction="10000"/>
          </a:bodyPr>
          <a:lstStyle/>
          <a:p>
            <a:r>
              <a:rPr lang="en-US" dirty="0"/>
              <a:t>60% of Learning and Development specialists have experienced growing skill shortages in their organizations over the last five years.</a:t>
            </a:r>
          </a:p>
          <a:p>
            <a:r>
              <a:rPr lang="en-US" dirty="0"/>
              <a:t>75% of all service organizations currently have critical skill shortages.</a:t>
            </a:r>
          </a:p>
          <a:p>
            <a:r>
              <a:rPr lang="en-US" dirty="0"/>
              <a:t>40% of employees were dissatisfied with colleagues showing skill gaps.</a:t>
            </a:r>
          </a:p>
          <a:p>
            <a:r>
              <a:rPr lang="en-US" dirty="0"/>
              <a:t>Some identified gaps included change management (the ability to engage and cope with) IT, leadership and communication.</a:t>
            </a:r>
          </a:p>
          <a:p>
            <a:endParaRPr lang="en-US" dirty="0"/>
          </a:p>
          <a:p>
            <a:endParaRPr lang="en-AU" dirty="0"/>
          </a:p>
        </p:txBody>
      </p:sp>
    </p:spTree>
    <p:extLst>
      <p:ext uri="{BB962C8B-B14F-4D97-AF65-F5344CB8AC3E}">
        <p14:creationId xmlns:p14="http://schemas.microsoft.com/office/powerpoint/2010/main" val="114431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D562D-153B-2FC2-E3E7-4E12B68A487A}"/>
              </a:ext>
            </a:extLst>
          </p:cNvPr>
          <p:cNvSpPr>
            <a:spLocks noGrp="1"/>
          </p:cNvSpPr>
          <p:nvPr>
            <p:ph type="title"/>
          </p:nvPr>
        </p:nvSpPr>
        <p:spPr/>
        <p:txBody>
          <a:bodyPr/>
          <a:lstStyle/>
          <a:p>
            <a:r>
              <a:rPr lang="en-US" dirty="0"/>
              <a:t>The war for talent</a:t>
            </a:r>
            <a:endParaRPr lang="en-AU" dirty="0"/>
          </a:p>
        </p:txBody>
      </p:sp>
      <p:sp>
        <p:nvSpPr>
          <p:cNvPr id="3" name="Content Placeholder 2">
            <a:extLst>
              <a:ext uri="{FF2B5EF4-FFF2-40B4-BE49-F238E27FC236}">
                <a16:creationId xmlns:a16="http://schemas.microsoft.com/office/drawing/2014/main" id="{4B2AE063-5ED3-F57F-89AF-A7AC40F84CFB}"/>
              </a:ext>
            </a:extLst>
          </p:cNvPr>
          <p:cNvSpPr>
            <a:spLocks noGrp="1"/>
          </p:cNvSpPr>
          <p:nvPr>
            <p:ph idx="1"/>
          </p:nvPr>
        </p:nvSpPr>
        <p:spPr/>
        <p:txBody>
          <a:bodyPr>
            <a:normAutofit fontScale="92500" lnSpcReduction="10000"/>
          </a:bodyPr>
          <a:lstStyle/>
          <a:p>
            <a:r>
              <a:rPr lang="en-US" dirty="0"/>
              <a:t>Focus on making the best with what we have.</a:t>
            </a:r>
          </a:p>
          <a:p>
            <a:r>
              <a:rPr lang="en-US" dirty="0"/>
              <a:t>Reward loyalty.</a:t>
            </a:r>
          </a:p>
          <a:p>
            <a:r>
              <a:rPr lang="en-US" dirty="0"/>
              <a:t>Show that you care.</a:t>
            </a:r>
          </a:p>
          <a:p>
            <a:r>
              <a:rPr lang="en-US" dirty="0"/>
              <a:t>Maximize developmental opportunities.</a:t>
            </a:r>
          </a:p>
          <a:p>
            <a:r>
              <a:rPr lang="en-US" dirty="0"/>
              <a:t>Build key future capabilities.</a:t>
            </a:r>
          </a:p>
          <a:p>
            <a:r>
              <a:rPr lang="en-US" dirty="0"/>
              <a:t>People stay in a role because of the connection to the organization its mission and purpose.</a:t>
            </a:r>
          </a:p>
          <a:p>
            <a:r>
              <a:rPr lang="en-US" dirty="0"/>
              <a:t>People stay because of how they are treated and supported by management.</a:t>
            </a:r>
          </a:p>
          <a:p>
            <a:endParaRPr lang="en-AU" dirty="0"/>
          </a:p>
        </p:txBody>
      </p:sp>
    </p:spTree>
    <p:extLst>
      <p:ext uri="{BB962C8B-B14F-4D97-AF65-F5344CB8AC3E}">
        <p14:creationId xmlns:p14="http://schemas.microsoft.com/office/powerpoint/2010/main" val="4003339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3CD22-F56C-0C92-CB7E-B2A1AB7FC60D}"/>
              </a:ext>
            </a:extLst>
          </p:cNvPr>
          <p:cNvSpPr>
            <a:spLocks noGrp="1"/>
          </p:cNvSpPr>
          <p:nvPr>
            <p:ph type="title"/>
          </p:nvPr>
        </p:nvSpPr>
        <p:spPr>
          <a:xfrm>
            <a:off x="1455938" y="133165"/>
            <a:ext cx="7230862" cy="1284474"/>
          </a:xfrm>
        </p:spPr>
        <p:txBody>
          <a:bodyPr>
            <a:noAutofit/>
          </a:bodyPr>
          <a:lstStyle/>
          <a:p>
            <a:r>
              <a:rPr lang="en-US" sz="3200" dirty="0"/>
              <a:t>Why do people work for this organization?</a:t>
            </a:r>
            <a:endParaRPr lang="en-AU" sz="3200" dirty="0"/>
          </a:p>
        </p:txBody>
      </p:sp>
      <p:sp>
        <p:nvSpPr>
          <p:cNvPr id="3" name="Content Placeholder 2">
            <a:extLst>
              <a:ext uri="{FF2B5EF4-FFF2-40B4-BE49-F238E27FC236}">
                <a16:creationId xmlns:a16="http://schemas.microsoft.com/office/drawing/2014/main" id="{24D88A26-E70D-BE3B-D4F8-68690A01B207}"/>
              </a:ext>
            </a:extLst>
          </p:cNvPr>
          <p:cNvSpPr>
            <a:spLocks noGrp="1"/>
          </p:cNvSpPr>
          <p:nvPr>
            <p:ph idx="1"/>
          </p:nvPr>
        </p:nvSpPr>
        <p:spPr/>
        <p:txBody>
          <a:bodyPr>
            <a:normAutofit lnSpcReduction="10000"/>
          </a:bodyPr>
          <a:lstStyle/>
          <a:p>
            <a:r>
              <a:rPr lang="en-US" dirty="0"/>
              <a:t>Ask the following questions?</a:t>
            </a:r>
          </a:p>
          <a:p>
            <a:r>
              <a:rPr lang="en-US" dirty="0"/>
              <a:t>What attracts people to this organization?</a:t>
            </a:r>
          </a:p>
          <a:p>
            <a:r>
              <a:rPr lang="en-US" dirty="0"/>
              <a:t>What keeps people here?</a:t>
            </a:r>
          </a:p>
          <a:p>
            <a:r>
              <a:rPr lang="en-US" dirty="0"/>
              <a:t>Why do people leave?</a:t>
            </a:r>
          </a:p>
          <a:p>
            <a:r>
              <a:rPr lang="en-US" dirty="0"/>
              <a:t>What are the challenges in replacing them?</a:t>
            </a:r>
          </a:p>
          <a:p>
            <a:r>
              <a:rPr lang="en-US" dirty="0"/>
              <a:t>What challenges do we face in delivering our service delivery model?</a:t>
            </a:r>
          </a:p>
          <a:p>
            <a:r>
              <a:rPr lang="en-US" dirty="0"/>
              <a:t>“THIS IS THE CURRENT STATE”</a:t>
            </a:r>
            <a:endParaRPr lang="en-AU" dirty="0"/>
          </a:p>
        </p:txBody>
      </p:sp>
    </p:spTree>
    <p:extLst>
      <p:ext uri="{BB962C8B-B14F-4D97-AF65-F5344CB8AC3E}">
        <p14:creationId xmlns:p14="http://schemas.microsoft.com/office/powerpoint/2010/main" val="191316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4EFDE-11B7-997F-EA17-D4561EA4D418}"/>
              </a:ext>
            </a:extLst>
          </p:cNvPr>
          <p:cNvSpPr>
            <a:spLocks noGrp="1"/>
          </p:cNvSpPr>
          <p:nvPr>
            <p:ph type="title"/>
          </p:nvPr>
        </p:nvSpPr>
        <p:spPr/>
        <p:txBody>
          <a:bodyPr/>
          <a:lstStyle/>
          <a:p>
            <a:r>
              <a:rPr lang="en-US" dirty="0"/>
              <a:t>FUTURE STATE</a:t>
            </a:r>
            <a:endParaRPr lang="en-AU" dirty="0"/>
          </a:p>
        </p:txBody>
      </p:sp>
      <p:sp>
        <p:nvSpPr>
          <p:cNvPr id="3" name="Content Placeholder 2">
            <a:extLst>
              <a:ext uri="{FF2B5EF4-FFF2-40B4-BE49-F238E27FC236}">
                <a16:creationId xmlns:a16="http://schemas.microsoft.com/office/drawing/2014/main" id="{6FA6135D-C40D-6C26-9EAD-F41E8AE79D8A}"/>
              </a:ext>
            </a:extLst>
          </p:cNvPr>
          <p:cNvSpPr>
            <a:spLocks noGrp="1"/>
          </p:cNvSpPr>
          <p:nvPr>
            <p:ph idx="1"/>
          </p:nvPr>
        </p:nvSpPr>
        <p:spPr/>
        <p:txBody>
          <a:bodyPr/>
          <a:lstStyle/>
          <a:p>
            <a:pPr marL="0" indent="0">
              <a:buNone/>
            </a:pPr>
            <a:r>
              <a:rPr lang="en-US" dirty="0"/>
              <a:t>If you don’t do this then:</a:t>
            </a:r>
          </a:p>
          <a:p>
            <a:r>
              <a:rPr lang="en-US" dirty="0"/>
              <a:t>You will not have the people with the necessary skills and expertise to remain in business or be competitive.</a:t>
            </a:r>
          </a:p>
          <a:p>
            <a:r>
              <a:rPr lang="en-US" dirty="0"/>
              <a:t>You can become overstaffed and have excessive payroll expenses.</a:t>
            </a:r>
          </a:p>
          <a:p>
            <a:r>
              <a:rPr lang="en-US" dirty="0"/>
              <a:t>Or be understaffed and not able to meet your customer or client needs.</a:t>
            </a:r>
            <a:endParaRPr lang="en-AU" dirty="0"/>
          </a:p>
        </p:txBody>
      </p:sp>
    </p:spTree>
    <p:extLst>
      <p:ext uri="{BB962C8B-B14F-4D97-AF65-F5344CB8AC3E}">
        <p14:creationId xmlns:p14="http://schemas.microsoft.com/office/powerpoint/2010/main" val="3184612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FB834-8825-581C-DCF7-4B4DFCCC49B6}"/>
              </a:ext>
            </a:extLst>
          </p:cNvPr>
          <p:cNvSpPr>
            <a:spLocks noGrp="1"/>
          </p:cNvSpPr>
          <p:nvPr>
            <p:ph type="title"/>
          </p:nvPr>
        </p:nvSpPr>
        <p:spPr>
          <a:xfrm>
            <a:off x="1740022" y="274639"/>
            <a:ext cx="7208669" cy="1143000"/>
          </a:xfrm>
        </p:spPr>
        <p:txBody>
          <a:bodyPr>
            <a:normAutofit fontScale="90000"/>
          </a:bodyPr>
          <a:lstStyle/>
          <a:p>
            <a:r>
              <a:rPr lang="en-US" sz="4000" dirty="0"/>
              <a:t>7 Strategies for Workforce Planning</a:t>
            </a:r>
            <a:endParaRPr lang="en-AU" sz="4000" dirty="0"/>
          </a:p>
        </p:txBody>
      </p:sp>
      <p:sp>
        <p:nvSpPr>
          <p:cNvPr id="3" name="Content Placeholder 2">
            <a:extLst>
              <a:ext uri="{FF2B5EF4-FFF2-40B4-BE49-F238E27FC236}">
                <a16:creationId xmlns:a16="http://schemas.microsoft.com/office/drawing/2014/main" id="{14D9E5AB-2FF0-D3A9-2B54-BDFAA2F11AC7}"/>
              </a:ext>
            </a:extLst>
          </p:cNvPr>
          <p:cNvSpPr>
            <a:spLocks noGrp="1"/>
          </p:cNvSpPr>
          <p:nvPr>
            <p:ph idx="1"/>
          </p:nvPr>
        </p:nvSpPr>
        <p:spPr/>
        <p:txBody>
          <a:bodyPr>
            <a:normAutofit lnSpcReduction="10000"/>
          </a:bodyPr>
          <a:lstStyle/>
          <a:p>
            <a:r>
              <a:rPr lang="en-US" dirty="0"/>
              <a:t>Take the time to create a strategic plan.</a:t>
            </a:r>
          </a:p>
          <a:p>
            <a:r>
              <a:rPr lang="en-US" dirty="0"/>
              <a:t>Make workforce planning a collaborative process.</a:t>
            </a:r>
          </a:p>
          <a:p>
            <a:r>
              <a:rPr lang="en-US" dirty="0"/>
              <a:t>Engage senior leadership in the process.</a:t>
            </a:r>
          </a:p>
          <a:p>
            <a:r>
              <a:rPr lang="en-US" dirty="0"/>
              <a:t>Define your KPI’s.</a:t>
            </a:r>
          </a:p>
          <a:p>
            <a:r>
              <a:rPr lang="en-US" dirty="0"/>
              <a:t>Leverage Data.</a:t>
            </a:r>
          </a:p>
          <a:p>
            <a:r>
              <a:rPr lang="en-US" dirty="0"/>
              <a:t>Pay attention to labor market insights.</a:t>
            </a:r>
          </a:p>
          <a:p>
            <a:r>
              <a:rPr lang="en-US" dirty="0"/>
              <a:t>Consider alternative solutions.</a:t>
            </a:r>
            <a:endParaRPr lang="en-AU" dirty="0"/>
          </a:p>
        </p:txBody>
      </p:sp>
    </p:spTree>
    <p:extLst>
      <p:ext uri="{BB962C8B-B14F-4D97-AF65-F5344CB8AC3E}">
        <p14:creationId xmlns:p14="http://schemas.microsoft.com/office/powerpoint/2010/main" val="997736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7F8D0-1C72-7262-6351-FA534A4BF16B}"/>
              </a:ext>
            </a:extLst>
          </p:cNvPr>
          <p:cNvSpPr>
            <a:spLocks noGrp="1"/>
          </p:cNvSpPr>
          <p:nvPr>
            <p:ph type="title"/>
          </p:nvPr>
        </p:nvSpPr>
        <p:spPr>
          <a:xfrm>
            <a:off x="1216240" y="274639"/>
            <a:ext cx="7470559" cy="1143000"/>
          </a:xfrm>
        </p:spPr>
        <p:txBody>
          <a:bodyPr>
            <a:normAutofit/>
          </a:bodyPr>
          <a:lstStyle/>
          <a:p>
            <a:r>
              <a:rPr lang="en-US" sz="4000" dirty="0"/>
              <a:t>Summary and How can we help</a:t>
            </a:r>
            <a:endParaRPr lang="en-AU" sz="4000" dirty="0"/>
          </a:p>
        </p:txBody>
      </p:sp>
      <p:sp>
        <p:nvSpPr>
          <p:cNvPr id="3" name="Content Placeholder 2">
            <a:extLst>
              <a:ext uri="{FF2B5EF4-FFF2-40B4-BE49-F238E27FC236}">
                <a16:creationId xmlns:a16="http://schemas.microsoft.com/office/drawing/2014/main" id="{0585EDF9-7697-37CC-3F94-7ED6BFCB8605}"/>
              </a:ext>
            </a:extLst>
          </p:cNvPr>
          <p:cNvSpPr>
            <a:spLocks noGrp="1"/>
          </p:cNvSpPr>
          <p:nvPr>
            <p:ph idx="1"/>
          </p:nvPr>
        </p:nvSpPr>
        <p:spPr/>
        <p:txBody>
          <a:bodyPr>
            <a:normAutofit fontScale="85000" lnSpcReduction="20000"/>
          </a:bodyPr>
          <a:lstStyle/>
          <a:p>
            <a:r>
              <a:rPr lang="en-US" dirty="0"/>
              <a:t>Right People</a:t>
            </a:r>
          </a:p>
          <a:p>
            <a:r>
              <a:rPr lang="en-US" dirty="0"/>
              <a:t>Right Skills</a:t>
            </a:r>
          </a:p>
          <a:p>
            <a:r>
              <a:rPr lang="en-US" dirty="0"/>
              <a:t>Right Place</a:t>
            </a:r>
          </a:p>
          <a:p>
            <a:r>
              <a:rPr lang="en-US" dirty="0"/>
              <a:t>Right Time</a:t>
            </a:r>
          </a:p>
          <a:p>
            <a:r>
              <a:rPr lang="en-US" dirty="0"/>
              <a:t>Talent acquisition in the future is the number one concern for organizations leading into the next decade.</a:t>
            </a:r>
          </a:p>
          <a:p>
            <a:r>
              <a:rPr lang="en-US" dirty="0"/>
              <a:t>Strategic and Workforce planning goes hand in hand, and it involves predicting the future labor and skill needs for the next 2, 3, 5 or 10 years.</a:t>
            </a:r>
          </a:p>
          <a:p>
            <a:r>
              <a:rPr lang="en-US" dirty="0"/>
              <a:t>CMSolutions can help you with all your workforce planning needs by helping facilitate the project for you.</a:t>
            </a:r>
          </a:p>
          <a:p>
            <a:endParaRPr lang="en-AU" dirty="0"/>
          </a:p>
        </p:txBody>
      </p:sp>
    </p:spTree>
    <p:extLst>
      <p:ext uri="{BB962C8B-B14F-4D97-AF65-F5344CB8AC3E}">
        <p14:creationId xmlns:p14="http://schemas.microsoft.com/office/powerpoint/2010/main" val="2062137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40DAA-56C4-43FD-E71C-99240B00827F}"/>
              </a:ext>
            </a:extLst>
          </p:cNvPr>
          <p:cNvSpPr>
            <a:spLocks noGrp="1"/>
          </p:cNvSpPr>
          <p:nvPr>
            <p:ph type="title"/>
          </p:nvPr>
        </p:nvSpPr>
        <p:spPr>
          <a:xfrm>
            <a:off x="1251751" y="274639"/>
            <a:ext cx="7705817" cy="1143000"/>
          </a:xfrm>
        </p:spPr>
        <p:txBody>
          <a:bodyPr>
            <a:normAutofit/>
          </a:bodyPr>
          <a:lstStyle/>
          <a:p>
            <a:r>
              <a:rPr lang="en-US" sz="4000" dirty="0"/>
              <a:t>Welcome to Workforce Planning</a:t>
            </a:r>
            <a:endParaRPr lang="en-AU" sz="4000" dirty="0"/>
          </a:p>
        </p:txBody>
      </p:sp>
      <p:sp>
        <p:nvSpPr>
          <p:cNvPr id="3" name="Content Placeholder 2">
            <a:extLst>
              <a:ext uri="{FF2B5EF4-FFF2-40B4-BE49-F238E27FC236}">
                <a16:creationId xmlns:a16="http://schemas.microsoft.com/office/drawing/2014/main" id="{80CA00BE-7B6D-7CF4-0278-6E7199F46E87}"/>
              </a:ext>
            </a:extLst>
          </p:cNvPr>
          <p:cNvSpPr>
            <a:spLocks noGrp="1"/>
          </p:cNvSpPr>
          <p:nvPr>
            <p:ph idx="1"/>
          </p:nvPr>
        </p:nvSpPr>
        <p:spPr/>
        <p:txBody>
          <a:bodyPr/>
          <a:lstStyle/>
          <a:p>
            <a:r>
              <a:rPr lang="en-US" dirty="0"/>
              <a:t>Sometimes referred to as Human Resource Planning workforce planning begins with looking at your current employee resources that are available, identifying any skill and or experience gaps that are currently present and then performing a risk analysis and looking at where your resources may be vulnerable both now and most importantly into the future.</a:t>
            </a:r>
            <a:endParaRPr lang="en-AU" dirty="0"/>
          </a:p>
        </p:txBody>
      </p:sp>
    </p:spTree>
    <p:extLst>
      <p:ext uri="{BB962C8B-B14F-4D97-AF65-F5344CB8AC3E}">
        <p14:creationId xmlns:p14="http://schemas.microsoft.com/office/powerpoint/2010/main" val="3581422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BE691-D6AE-2EC0-6D43-FF41BC86FF60}"/>
              </a:ext>
            </a:extLst>
          </p:cNvPr>
          <p:cNvSpPr>
            <a:spLocks noGrp="1"/>
          </p:cNvSpPr>
          <p:nvPr>
            <p:ph type="title"/>
          </p:nvPr>
        </p:nvSpPr>
        <p:spPr/>
        <p:txBody>
          <a:bodyPr/>
          <a:lstStyle/>
          <a:p>
            <a:r>
              <a:rPr lang="en-US" dirty="0"/>
              <a:t>Definition</a:t>
            </a:r>
            <a:endParaRPr lang="en-AU" dirty="0"/>
          </a:p>
        </p:txBody>
      </p:sp>
      <p:sp>
        <p:nvSpPr>
          <p:cNvPr id="3" name="Content Placeholder 2">
            <a:extLst>
              <a:ext uri="{FF2B5EF4-FFF2-40B4-BE49-F238E27FC236}">
                <a16:creationId xmlns:a16="http://schemas.microsoft.com/office/drawing/2014/main" id="{28A5A82A-1E0A-3D64-E624-36FDF4E3C9B2}"/>
              </a:ext>
            </a:extLst>
          </p:cNvPr>
          <p:cNvSpPr>
            <a:spLocks noGrp="1"/>
          </p:cNvSpPr>
          <p:nvPr>
            <p:ph idx="1"/>
          </p:nvPr>
        </p:nvSpPr>
        <p:spPr/>
        <p:txBody>
          <a:bodyPr/>
          <a:lstStyle/>
          <a:p>
            <a:r>
              <a:rPr lang="en-US" dirty="0"/>
              <a:t>Workforce planning is the process of leveraging data to ensure that a businesses' workforce support business needs, goals, and strategic plans. This will set up your business for future success and empower the HR person or department to make informed decisions about their talent requirements.</a:t>
            </a:r>
            <a:endParaRPr lang="en-AU" dirty="0"/>
          </a:p>
        </p:txBody>
      </p:sp>
    </p:spTree>
    <p:extLst>
      <p:ext uri="{BB962C8B-B14F-4D97-AF65-F5344CB8AC3E}">
        <p14:creationId xmlns:p14="http://schemas.microsoft.com/office/powerpoint/2010/main" val="1547452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410EA-B733-02BF-239D-4A48872A21E7}"/>
              </a:ext>
            </a:extLst>
          </p:cNvPr>
          <p:cNvSpPr>
            <a:spLocks noGrp="1"/>
          </p:cNvSpPr>
          <p:nvPr>
            <p:ph type="title"/>
          </p:nvPr>
        </p:nvSpPr>
        <p:spPr/>
        <p:txBody>
          <a:bodyPr/>
          <a:lstStyle/>
          <a:p>
            <a:r>
              <a:rPr lang="en-US" dirty="0"/>
              <a:t>Why go to the trouble</a:t>
            </a:r>
            <a:endParaRPr lang="en-AU" dirty="0"/>
          </a:p>
        </p:txBody>
      </p:sp>
      <p:sp>
        <p:nvSpPr>
          <p:cNvPr id="3" name="Content Placeholder 2">
            <a:extLst>
              <a:ext uri="{FF2B5EF4-FFF2-40B4-BE49-F238E27FC236}">
                <a16:creationId xmlns:a16="http://schemas.microsoft.com/office/drawing/2014/main" id="{234C5C52-CF2C-3F11-35CB-A08819575744}"/>
              </a:ext>
            </a:extLst>
          </p:cNvPr>
          <p:cNvSpPr>
            <a:spLocks noGrp="1"/>
          </p:cNvSpPr>
          <p:nvPr>
            <p:ph idx="1"/>
          </p:nvPr>
        </p:nvSpPr>
        <p:spPr/>
        <p:txBody>
          <a:bodyPr>
            <a:normAutofit fontScale="62500" lnSpcReduction="20000"/>
          </a:bodyPr>
          <a:lstStyle/>
          <a:p>
            <a:r>
              <a:rPr lang="en-US" dirty="0"/>
              <a:t>Workforce Planning is not easy, it can be time consuming if done correctly so why should we bother?</a:t>
            </a:r>
          </a:p>
          <a:p>
            <a:r>
              <a:rPr lang="en-US" dirty="0"/>
              <a:t>Currently you may be struggling to meet your business needs in other words perhaps you cannot effectively deliver to your clients in the current service delivery model which is affecting current business viability and the ability to grow.</a:t>
            </a:r>
          </a:p>
          <a:p>
            <a:r>
              <a:rPr lang="en-US" dirty="0"/>
              <a:t>Your operations may be subject to change due to market or regulatory changes or a different demand for the services that you provide.</a:t>
            </a:r>
          </a:p>
          <a:p>
            <a:r>
              <a:rPr lang="en-US" dirty="0"/>
              <a:t>Your staff are not currently performing to meet the current needs of your business and you need to know why that is and deal with this issue as a matter of urgency.</a:t>
            </a:r>
          </a:p>
          <a:p>
            <a:r>
              <a:rPr lang="en-US" dirty="0"/>
              <a:t>You project future business growth, consolidation or reduction and you need to make the necessary adjustments so that the business can continue to flourish.</a:t>
            </a:r>
          </a:p>
          <a:p>
            <a:r>
              <a:rPr lang="en-US" dirty="0"/>
              <a:t>It is essential to ensure your business is appropriately staffed.</a:t>
            </a:r>
            <a:endParaRPr lang="en-AU" dirty="0"/>
          </a:p>
        </p:txBody>
      </p:sp>
    </p:spTree>
    <p:extLst>
      <p:ext uri="{BB962C8B-B14F-4D97-AF65-F5344CB8AC3E}">
        <p14:creationId xmlns:p14="http://schemas.microsoft.com/office/powerpoint/2010/main" val="4153350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281BA-FEC2-543B-EEC6-C103E620375A}"/>
              </a:ext>
            </a:extLst>
          </p:cNvPr>
          <p:cNvSpPr>
            <a:spLocks noGrp="1"/>
          </p:cNvSpPr>
          <p:nvPr>
            <p:ph type="title"/>
          </p:nvPr>
        </p:nvSpPr>
        <p:spPr/>
        <p:txBody>
          <a:bodyPr/>
          <a:lstStyle/>
          <a:p>
            <a:r>
              <a:rPr lang="en-US" dirty="0"/>
              <a:t>The Basics</a:t>
            </a:r>
            <a:endParaRPr lang="en-AU" dirty="0"/>
          </a:p>
        </p:txBody>
      </p:sp>
      <p:sp>
        <p:nvSpPr>
          <p:cNvPr id="3" name="Content Placeholder 2">
            <a:extLst>
              <a:ext uri="{FF2B5EF4-FFF2-40B4-BE49-F238E27FC236}">
                <a16:creationId xmlns:a16="http://schemas.microsoft.com/office/drawing/2014/main" id="{9B5CE692-C597-6EB3-F9B4-11AD6297A1F8}"/>
              </a:ext>
            </a:extLst>
          </p:cNvPr>
          <p:cNvSpPr>
            <a:spLocks noGrp="1"/>
          </p:cNvSpPr>
          <p:nvPr>
            <p:ph idx="1"/>
          </p:nvPr>
        </p:nvSpPr>
        <p:spPr/>
        <p:txBody>
          <a:bodyPr>
            <a:normAutofit fontScale="85000" lnSpcReduction="10000"/>
          </a:bodyPr>
          <a:lstStyle/>
          <a:p>
            <a:r>
              <a:rPr lang="en-US" dirty="0"/>
              <a:t>The first step is to have a deep dive into your current staffing structure, it does not matter how many staff you have but have a look at their current role, skills and qualifications, capacity, and current performance and if the role is required in its current format or if some changes need to be made.</a:t>
            </a:r>
          </a:p>
          <a:p>
            <a:r>
              <a:rPr lang="en-US" dirty="0"/>
              <a:t>Your internal HR records combined with some research on position profiles, job descriptions, classification structures, interviews, surveys (both internal and external) and feedback should give you some indication as a starting point for discussion.</a:t>
            </a:r>
          </a:p>
          <a:p>
            <a:endParaRPr lang="en-AU" dirty="0"/>
          </a:p>
        </p:txBody>
      </p:sp>
    </p:spTree>
    <p:extLst>
      <p:ext uri="{BB962C8B-B14F-4D97-AF65-F5344CB8AC3E}">
        <p14:creationId xmlns:p14="http://schemas.microsoft.com/office/powerpoint/2010/main" val="1006024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9AF68-F93C-CAE0-757A-C24C17C27794}"/>
              </a:ext>
            </a:extLst>
          </p:cNvPr>
          <p:cNvSpPr>
            <a:spLocks noGrp="1"/>
          </p:cNvSpPr>
          <p:nvPr>
            <p:ph type="title"/>
          </p:nvPr>
        </p:nvSpPr>
        <p:spPr>
          <a:xfrm>
            <a:off x="1571347" y="274639"/>
            <a:ext cx="7377343" cy="1143000"/>
          </a:xfrm>
        </p:spPr>
        <p:txBody>
          <a:bodyPr>
            <a:normAutofit/>
          </a:bodyPr>
          <a:lstStyle/>
          <a:p>
            <a:r>
              <a:rPr lang="en-US" sz="4000" dirty="0"/>
              <a:t>What question do we need to ask?</a:t>
            </a:r>
            <a:endParaRPr lang="en-AU" sz="4000" dirty="0"/>
          </a:p>
        </p:txBody>
      </p:sp>
      <p:sp>
        <p:nvSpPr>
          <p:cNvPr id="3" name="Content Placeholder 2">
            <a:extLst>
              <a:ext uri="{FF2B5EF4-FFF2-40B4-BE49-F238E27FC236}">
                <a16:creationId xmlns:a16="http://schemas.microsoft.com/office/drawing/2014/main" id="{03540218-D8D6-7E58-AD89-1036170085C2}"/>
              </a:ext>
            </a:extLst>
          </p:cNvPr>
          <p:cNvSpPr>
            <a:spLocks noGrp="1"/>
          </p:cNvSpPr>
          <p:nvPr>
            <p:ph idx="1"/>
          </p:nvPr>
        </p:nvSpPr>
        <p:spPr/>
        <p:txBody>
          <a:bodyPr>
            <a:normAutofit fontScale="92500" lnSpcReduction="20000"/>
          </a:bodyPr>
          <a:lstStyle/>
          <a:p>
            <a:r>
              <a:rPr lang="en-US" dirty="0"/>
              <a:t>Have an open mind to honestly assess the current situation.</a:t>
            </a:r>
          </a:p>
          <a:p>
            <a:r>
              <a:rPr lang="en-US" dirty="0"/>
              <a:t>Look at current employee characteristics, salaries, levels, reporting structures, duties, responsibilities, skills experience, and qualifications.</a:t>
            </a:r>
          </a:p>
          <a:p>
            <a:r>
              <a:rPr lang="en-US" dirty="0"/>
              <a:t>What skills are currently utilized or in fact necessary to successfully complete the inherent requirements of the role. Do your people have these skills and do you anticipate that those skills may differ or change to meet future needs.</a:t>
            </a:r>
          </a:p>
          <a:p>
            <a:endParaRPr lang="en-US" dirty="0"/>
          </a:p>
          <a:p>
            <a:endParaRPr lang="en-AU" dirty="0"/>
          </a:p>
        </p:txBody>
      </p:sp>
    </p:spTree>
    <p:extLst>
      <p:ext uri="{BB962C8B-B14F-4D97-AF65-F5344CB8AC3E}">
        <p14:creationId xmlns:p14="http://schemas.microsoft.com/office/powerpoint/2010/main" val="3903824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D382B-2BA1-E5FB-C1F1-5EBE3A0F59B6}"/>
              </a:ext>
            </a:extLst>
          </p:cNvPr>
          <p:cNvSpPr>
            <a:spLocks noGrp="1"/>
          </p:cNvSpPr>
          <p:nvPr>
            <p:ph type="title"/>
          </p:nvPr>
        </p:nvSpPr>
        <p:spPr>
          <a:xfrm>
            <a:off x="1491448" y="274639"/>
            <a:ext cx="7546019" cy="1143000"/>
          </a:xfrm>
        </p:spPr>
        <p:txBody>
          <a:bodyPr>
            <a:noAutofit/>
          </a:bodyPr>
          <a:lstStyle/>
          <a:p>
            <a:r>
              <a:rPr lang="en-US" sz="2800" dirty="0"/>
              <a:t>Current workforce information template document</a:t>
            </a:r>
            <a:endParaRPr lang="en-AU" sz="2800" dirty="0"/>
          </a:p>
        </p:txBody>
      </p:sp>
      <p:sp>
        <p:nvSpPr>
          <p:cNvPr id="3" name="Content Placeholder 2">
            <a:extLst>
              <a:ext uri="{FF2B5EF4-FFF2-40B4-BE49-F238E27FC236}">
                <a16:creationId xmlns:a16="http://schemas.microsoft.com/office/drawing/2014/main" id="{D3D6258B-15A3-2EAE-55AB-A1EEB16D5342}"/>
              </a:ext>
            </a:extLst>
          </p:cNvPr>
          <p:cNvSpPr>
            <a:spLocks noGrp="1"/>
          </p:cNvSpPr>
          <p:nvPr>
            <p:ph idx="1"/>
          </p:nvPr>
        </p:nvSpPr>
        <p:spPr/>
        <p:txBody>
          <a:bodyPr/>
          <a:lstStyle/>
          <a:p>
            <a:r>
              <a:rPr lang="en-US" dirty="0"/>
              <a:t>Design a template document to analyse your current staffing capabilities.</a:t>
            </a:r>
          </a:p>
          <a:p>
            <a:r>
              <a:rPr lang="en-US" dirty="0"/>
              <a:t>We can provide a template document for you.</a:t>
            </a:r>
          </a:p>
          <a:p>
            <a:r>
              <a:rPr lang="en-US" dirty="0"/>
              <a:t>It needs to record all personal particulars, current role. Employee status, tenure of service, remuneration and reporting structure lines, qualifications, skills, and competencies.</a:t>
            </a:r>
            <a:endParaRPr lang="en-AU" dirty="0"/>
          </a:p>
        </p:txBody>
      </p:sp>
    </p:spTree>
    <p:extLst>
      <p:ext uri="{BB962C8B-B14F-4D97-AF65-F5344CB8AC3E}">
        <p14:creationId xmlns:p14="http://schemas.microsoft.com/office/powerpoint/2010/main" val="3441340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6F036-8659-C3A3-AC58-2A46DAC69FE1}"/>
              </a:ext>
            </a:extLst>
          </p:cNvPr>
          <p:cNvSpPr>
            <a:spLocks noGrp="1"/>
          </p:cNvSpPr>
          <p:nvPr>
            <p:ph type="title"/>
          </p:nvPr>
        </p:nvSpPr>
        <p:spPr>
          <a:xfrm>
            <a:off x="1464816" y="97654"/>
            <a:ext cx="7221984" cy="1319985"/>
          </a:xfrm>
        </p:spPr>
        <p:txBody>
          <a:bodyPr>
            <a:noAutofit/>
          </a:bodyPr>
          <a:lstStyle/>
          <a:p>
            <a:r>
              <a:rPr lang="en-US" sz="3200" dirty="0"/>
              <a:t>What are the projected needs for the business moving forward</a:t>
            </a:r>
            <a:endParaRPr lang="en-AU" sz="3200" dirty="0"/>
          </a:p>
        </p:txBody>
      </p:sp>
      <p:sp>
        <p:nvSpPr>
          <p:cNvPr id="3" name="Content Placeholder 2">
            <a:extLst>
              <a:ext uri="{FF2B5EF4-FFF2-40B4-BE49-F238E27FC236}">
                <a16:creationId xmlns:a16="http://schemas.microsoft.com/office/drawing/2014/main" id="{FD0D4017-1AA3-9B06-58BB-13EAB789DE42}"/>
              </a:ext>
            </a:extLst>
          </p:cNvPr>
          <p:cNvSpPr>
            <a:spLocks noGrp="1"/>
          </p:cNvSpPr>
          <p:nvPr>
            <p:ph idx="1"/>
          </p:nvPr>
        </p:nvSpPr>
        <p:spPr/>
        <p:txBody>
          <a:bodyPr>
            <a:normAutofit lnSpcReduction="10000"/>
          </a:bodyPr>
          <a:lstStyle/>
          <a:p>
            <a:r>
              <a:rPr lang="en-US" dirty="0"/>
              <a:t>Determine the timeline.</a:t>
            </a:r>
          </a:p>
          <a:p>
            <a:r>
              <a:rPr lang="en-US" dirty="0"/>
              <a:t>Current State to Future State</a:t>
            </a:r>
          </a:p>
          <a:p>
            <a:r>
              <a:rPr lang="en-US" dirty="0"/>
              <a:t>What will it take to make the adjustments</a:t>
            </a:r>
          </a:p>
          <a:p>
            <a:r>
              <a:rPr lang="en-US" dirty="0"/>
              <a:t>Where do our people fit within this equation, more, less, different skills, different qualifications, remain the same.</a:t>
            </a:r>
          </a:p>
          <a:p>
            <a:r>
              <a:rPr lang="en-US" dirty="0"/>
              <a:t>New skills that are going to be needed, how do we acquire those, and what will be the cost.</a:t>
            </a:r>
            <a:endParaRPr lang="en-AU" dirty="0"/>
          </a:p>
        </p:txBody>
      </p:sp>
    </p:spTree>
    <p:extLst>
      <p:ext uri="{BB962C8B-B14F-4D97-AF65-F5344CB8AC3E}">
        <p14:creationId xmlns:p14="http://schemas.microsoft.com/office/powerpoint/2010/main" val="2213848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3552E-CB5B-1C28-F184-1173A23556C6}"/>
              </a:ext>
            </a:extLst>
          </p:cNvPr>
          <p:cNvSpPr>
            <a:spLocks noGrp="1"/>
          </p:cNvSpPr>
          <p:nvPr>
            <p:ph type="title"/>
          </p:nvPr>
        </p:nvSpPr>
        <p:spPr/>
        <p:txBody>
          <a:bodyPr/>
          <a:lstStyle/>
          <a:p>
            <a:r>
              <a:rPr lang="en-US" dirty="0"/>
              <a:t>Skill Gaps</a:t>
            </a:r>
            <a:endParaRPr lang="en-AU" dirty="0"/>
          </a:p>
        </p:txBody>
      </p:sp>
      <p:sp>
        <p:nvSpPr>
          <p:cNvPr id="3" name="Content Placeholder 2">
            <a:extLst>
              <a:ext uri="{FF2B5EF4-FFF2-40B4-BE49-F238E27FC236}">
                <a16:creationId xmlns:a16="http://schemas.microsoft.com/office/drawing/2014/main" id="{F6A7E196-2D0D-52A5-5691-AD2DE08B4063}"/>
              </a:ext>
            </a:extLst>
          </p:cNvPr>
          <p:cNvSpPr>
            <a:spLocks noGrp="1"/>
          </p:cNvSpPr>
          <p:nvPr>
            <p:ph idx="1"/>
          </p:nvPr>
        </p:nvSpPr>
        <p:spPr/>
        <p:txBody>
          <a:bodyPr/>
          <a:lstStyle/>
          <a:p>
            <a:r>
              <a:rPr lang="en-US" dirty="0"/>
              <a:t>Do your people currently have the skills and qualifications to be successful?</a:t>
            </a:r>
          </a:p>
          <a:p>
            <a:r>
              <a:rPr lang="en-US" dirty="0"/>
              <a:t>If not, what can we do to meet this need?</a:t>
            </a:r>
          </a:p>
          <a:p>
            <a:r>
              <a:rPr lang="en-US" dirty="0"/>
              <a:t>How does this impact recruitment into the future?</a:t>
            </a:r>
          </a:p>
          <a:p>
            <a:r>
              <a:rPr lang="en-US" dirty="0"/>
              <a:t>What can we do to highlight or take advantage of transferable skills?</a:t>
            </a:r>
          </a:p>
          <a:p>
            <a:endParaRPr lang="en-AU" dirty="0"/>
          </a:p>
        </p:txBody>
      </p:sp>
    </p:spTree>
    <p:extLst>
      <p:ext uri="{BB962C8B-B14F-4D97-AF65-F5344CB8AC3E}">
        <p14:creationId xmlns:p14="http://schemas.microsoft.com/office/powerpoint/2010/main" val="3034649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5737</TotalTime>
  <Words>1230</Words>
  <Application>Microsoft Office PowerPoint</Application>
  <PresentationFormat>On-screen Show (4:3)</PresentationFormat>
  <Paragraphs>102</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PowerPoint Presentation</vt:lpstr>
      <vt:lpstr>Welcome to Workforce Planning</vt:lpstr>
      <vt:lpstr>Definition</vt:lpstr>
      <vt:lpstr>Why go to the trouble</vt:lpstr>
      <vt:lpstr>The Basics</vt:lpstr>
      <vt:lpstr>What question do we need to ask?</vt:lpstr>
      <vt:lpstr>Current workforce information template document</vt:lpstr>
      <vt:lpstr>What are the projected needs for the business moving forward</vt:lpstr>
      <vt:lpstr>Skill Gaps</vt:lpstr>
      <vt:lpstr>Other issues to consider in the planning stage</vt:lpstr>
      <vt:lpstr>Strategy</vt:lpstr>
      <vt:lpstr>Action Plan</vt:lpstr>
      <vt:lpstr>Some statistics for thought</vt:lpstr>
      <vt:lpstr>The war for talent</vt:lpstr>
      <vt:lpstr>Why do people work for this organization?</vt:lpstr>
      <vt:lpstr>FUTURE STATE</vt:lpstr>
      <vt:lpstr>7 Strategies for Workforce Planning</vt:lpstr>
      <vt:lpstr>Summary and How can we help</vt:lpstr>
    </vt:vector>
  </TitlesOfParts>
  <Company>Eclipse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Reception</cp:lastModifiedBy>
  <cp:revision>77</cp:revision>
  <cp:lastPrinted>2023-09-26T02:15:21Z</cp:lastPrinted>
  <dcterms:created xsi:type="dcterms:W3CDTF">2013-06-07T07:05:37Z</dcterms:created>
  <dcterms:modified xsi:type="dcterms:W3CDTF">2023-10-24T05:11:20Z</dcterms:modified>
</cp:coreProperties>
</file>