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94660"/>
  </p:normalViewPr>
  <p:slideViewPr>
    <p:cSldViewPr snapToGrid="0" snapToObjects="1">
      <p:cViewPr varScale="1">
        <p:scale>
          <a:sx n="108" d="100"/>
          <a:sy n="108" d="100"/>
        </p:scale>
        <p:origin x="177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3/7/2024</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5F59676-464C-D142-948B-37E6FA024041}" type="slidenum">
              <a:rPr lang="en-US" smtClean="0"/>
              <a:pPr/>
              <a:t>25</a:t>
            </a:fld>
            <a:endParaRPr lang="en-US" dirty="0"/>
          </a:p>
        </p:txBody>
      </p:sp>
    </p:spTree>
    <p:extLst>
      <p:ext uri="{BB962C8B-B14F-4D97-AF65-F5344CB8AC3E}">
        <p14:creationId xmlns:p14="http://schemas.microsoft.com/office/powerpoint/2010/main" val="372861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3/7/2024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384995"/>
          </a:xfrm>
          <a:prstGeom prst="rect">
            <a:avLst/>
          </a:prstGeom>
          <a:noFill/>
        </p:spPr>
        <p:txBody>
          <a:bodyPr wrap="square" rtlCol="0">
            <a:spAutoFit/>
          </a:bodyPr>
          <a:lstStyle/>
          <a:p>
            <a:pPr algn="r"/>
            <a:r>
              <a:rPr lang="en-US" sz="2800" dirty="0">
                <a:solidFill>
                  <a:schemeClr val="bg1"/>
                </a:solidFill>
                <a:latin typeface="Arial"/>
              </a:rPr>
              <a:t>HR Best Practice – 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90C5-904E-5836-4A40-E074CC0ADE4E}"/>
              </a:ext>
            </a:extLst>
          </p:cNvPr>
          <p:cNvSpPr>
            <a:spLocks noGrp="1"/>
          </p:cNvSpPr>
          <p:nvPr>
            <p:ph type="title"/>
          </p:nvPr>
        </p:nvSpPr>
        <p:spPr/>
        <p:txBody>
          <a:bodyPr/>
          <a:lstStyle/>
          <a:p>
            <a:r>
              <a:rPr lang="en-US" dirty="0"/>
              <a:t>Job Security</a:t>
            </a:r>
            <a:endParaRPr lang="en-AU" dirty="0"/>
          </a:p>
        </p:txBody>
      </p:sp>
      <p:sp>
        <p:nvSpPr>
          <p:cNvPr id="3" name="Content Placeholder 2">
            <a:extLst>
              <a:ext uri="{FF2B5EF4-FFF2-40B4-BE49-F238E27FC236}">
                <a16:creationId xmlns:a16="http://schemas.microsoft.com/office/drawing/2014/main" id="{28146B4E-8729-CE46-08A3-7B49B0B26DBA}"/>
              </a:ext>
            </a:extLst>
          </p:cNvPr>
          <p:cNvSpPr>
            <a:spLocks noGrp="1"/>
          </p:cNvSpPr>
          <p:nvPr>
            <p:ph idx="1"/>
          </p:nvPr>
        </p:nvSpPr>
        <p:spPr/>
        <p:txBody>
          <a:bodyPr>
            <a:normAutofit fontScale="77500" lnSpcReduction="20000"/>
          </a:bodyPr>
          <a:lstStyle/>
          <a:p>
            <a:r>
              <a:rPr lang="en-US" dirty="0"/>
              <a:t>In 2021 a survey found that job security was the second most sought after benefit from people when choosing an organization to work for only second to remuneration.</a:t>
            </a:r>
          </a:p>
          <a:p>
            <a:r>
              <a:rPr lang="en-US" dirty="0"/>
              <a:t>I am not talking here about people who are not doing their job properly but for people who are working diligently at their roles and showing loyalty to an organization then there is a reasonable expectation that their role is secure.</a:t>
            </a:r>
          </a:p>
          <a:p>
            <a:r>
              <a:rPr lang="en-US" dirty="0"/>
              <a:t>How do we ensure that job security is a part of our HR best practices:</a:t>
            </a:r>
          </a:p>
          <a:p>
            <a:r>
              <a:rPr lang="en-AU" dirty="0"/>
              <a:t>Efficient workforce planning.</a:t>
            </a:r>
          </a:p>
          <a:p>
            <a:r>
              <a:rPr lang="en-AU" dirty="0"/>
              <a:t>Truly understanding our business and requirements.</a:t>
            </a:r>
          </a:p>
          <a:p>
            <a:r>
              <a:rPr lang="en-AU" dirty="0"/>
              <a:t>Upskilling and Cross training our people.</a:t>
            </a:r>
          </a:p>
          <a:p>
            <a:r>
              <a:rPr lang="en-AU" dirty="0"/>
              <a:t>Demonstrating Empathy.</a:t>
            </a:r>
          </a:p>
        </p:txBody>
      </p:sp>
    </p:spTree>
    <p:extLst>
      <p:ext uri="{BB962C8B-B14F-4D97-AF65-F5344CB8AC3E}">
        <p14:creationId xmlns:p14="http://schemas.microsoft.com/office/powerpoint/2010/main" val="203388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907F-4C6B-51C6-70B8-D67F8B9B09BC}"/>
              </a:ext>
            </a:extLst>
          </p:cNvPr>
          <p:cNvSpPr>
            <a:spLocks noGrp="1"/>
          </p:cNvSpPr>
          <p:nvPr>
            <p:ph type="title"/>
          </p:nvPr>
        </p:nvSpPr>
        <p:spPr>
          <a:xfrm>
            <a:off x="661387" y="274639"/>
            <a:ext cx="8229600" cy="1143000"/>
          </a:xfrm>
        </p:spPr>
        <p:txBody>
          <a:bodyPr/>
          <a:lstStyle/>
          <a:p>
            <a:r>
              <a:rPr lang="en-US" dirty="0"/>
              <a:t>Induction and Onboarding</a:t>
            </a:r>
            <a:endParaRPr lang="en-AU" dirty="0"/>
          </a:p>
        </p:txBody>
      </p:sp>
      <p:sp>
        <p:nvSpPr>
          <p:cNvPr id="3" name="Content Placeholder 2">
            <a:extLst>
              <a:ext uri="{FF2B5EF4-FFF2-40B4-BE49-F238E27FC236}">
                <a16:creationId xmlns:a16="http://schemas.microsoft.com/office/drawing/2014/main" id="{C9E58E80-B96B-8C39-7311-B528CA7EBA58}"/>
              </a:ext>
            </a:extLst>
          </p:cNvPr>
          <p:cNvSpPr>
            <a:spLocks noGrp="1"/>
          </p:cNvSpPr>
          <p:nvPr>
            <p:ph idx="1"/>
          </p:nvPr>
        </p:nvSpPr>
        <p:spPr/>
        <p:txBody>
          <a:bodyPr>
            <a:normAutofit fontScale="62500" lnSpcReduction="20000"/>
          </a:bodyPr>
          <a:lstStyle/>
          <a:p>
            <a:r>
              <a:rPr lang="en-US" dirty="0"/>
              <a:t>This is a key area where most organizations get it wrong.</a:t>
            </a:r>
          </a:p>
          <a:p>
            <a:r>
              <a:rPr lang="en-US" dirty="0"/>
              <a:t>The proper investment in time and energy and thought at this time is absolutely crucial to the development and support of a new employee.</a:t>
            </a:r>
          </a:p>
          <a:p>
            <a:r>
              <a:rPr lang="en-US" dirty="0"/>
              <a:t>This is the most common complaint that I have received in the last 25 years of HR experience with comments such as:</a:t>
            </a:r>
          </a:p>
          <a:p>
            <a:r>
              <a:rPr lang="en-US" dirty="0"/>
              <a:t>“Let’s set the tone early and show them that they have to hit the ground running”. </a:t>
            </a:r>
          </a:p>
          <a:p>
            <a:r>
              <a:rPr lang="en-US" dirty="0"/>
              <a:t>“Welcome aboard you have big boots to fill.”</a:t>
            </a:r>
          </a:p>
          <a:p>
            <a:r>
              <a:rPr lang="en-US" dirty="0"/>
              <a:t>“I can't believe that you came back for the second day”</a:t>
            </a:r>
          </a:p>
          <a:p>
            <a:r>
              <a:rPr lang="en-US" dirty="0"/>
              <a:t>“I have to push you hard so that you become part of our team culture”.</a:t>
            </a:r>
          </a:p>
          <a:p>
            <a:r>
              <a:rPr lang="en-US" dirty="0"/>
              <a:t>“You need to know how we work around here, you must fit within our team”.</a:t>
            </a:r>
          </a:p>
          <a:p>
            <a:r>
              <a:rPr lang="en-US" dirty="0"/>
              <a:t>“Don’t forget you are under probation”.</a:t>
            </a:r>
          </a:p>
          <a:p>
            <a:endParaRPr lang="en-US" dirty="0"/>
          </a:p>
          <a:p>
            <a:endParaRPr lang="en-US" dirty="0"/>
          </a:p>
          <a:p>
            <a:endParaRPr lang="en-AU" dirty="0"/>
          </a:p>
        </p:txBody>
      </p:sp>
    </p:spTree>
    <p:extLst>
      <p:ext uri="{BB962C8B-B14F-4D97-AF65-F5344CB8AC3E}">
        <p14:creationId xmlns:p14="http://schemas.microsoft.com/office/powerpoint/2010/main" val="168861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CDF7E-88A6-EAEC-B64D-8CDD760CA0E5}"/>
              </a:ext>
            </a:extLst>
          </p:cNvPr>
          <p:cNvSpPr>
            <a:spLocks noGrp="1"/>
          </p:cNvSpPr>
          <p:nvPr>
            <p:ph type="title"/>
          </p:nvPr>
        </p:nvSpPr>
        <p:spPr>
          <a:xfrm>
            <a:off x="670264" y="274639"/>
            <a:ext cx="8229600" cy="1143000"/>
          </a:xfrm>
        </p:spPr>
        <p:txBody>
          <a:bodyPr/>
          <a:lstStyle/>
          <a:p>
            <a:r>
              <a:rPr lang="en-US" dirty="0"/>
              <a:t>Induction and On boarding</a:t>
            </a:r>
            <a:endParaRPr lang="en-AU" dirty="0"/>
          </a:p>
        </p:txBody>
      </p:sp>
      <p:sp>
        <p:nvSpPr>
          <p:cNvPr id="3" name="Content Placeholder 2">
            <a:extLst>
              <a:ext uri="{FF2B5EF4-FFF2-40B4-BE49-F238E27FC236}">
                <a16:creationId xmlns:a16="http://schemas.microsoft.com/office/drawing/2014/main" id="{958EA5D3-61FE-EE27-D791-BFD5E85F8773}"/>
              </a:ext>
            </a:extLst>
          </p:cNvPr>
          <p:cNvSpPr>
            <a:spLocks noGrp="1"/>
          </p:cNvSpPr>
          <p:nvPr>
            <p:ph idx="1"/>
          </p:nvPr>
        </p:nvSpPr>
        <p:spPr/>
        <p:txBody>
          <a:bodyPr>
            <a:normAutofit fontScale="85000" lnSpcReduction="20000"/>
          </a:bodyPr>
          <a:lstStyle/>
          <a:p>
            <a:r>
              <a:rPr lang="en-US" dirty="0"/>
              <a:t>When a new person starts a new role the first week is absolutely crucial to them.</a:t>
            </a:r>
          </a:p>
          <a:p>
            <a:r>
              <a:rPr lang="en-US" dirty="0"/>
              <a:t>They are judging you as much as you are judging them.</a:t>
            </a:r>
          </a:p>
          <a:p>
            <a:r>
              <a:rPr lang="en-US" dirty="0"/>
              <a:t>Firstly, they are evaluating if what you told them during the interview process is in fact the reality about the actual job or was it all fanciful or embellished to persuade them to get the role.</a:t>
            </a:r>
          </a:p>
          <a:p>
            <a:r>
              <a:rPr lang="en-US" dirty="0"/>
              <a:t>Don’t tell them fallacies or you will have lost their trust immediately. This happens far too often within the workplace and is the number one reason why a lot of people leave quickly or instantly if what they were told is in fact not a reality.</a:t>
            </a:r>
            <a:endParaRPr lang="en-AU" dirty="0"/>
          </a:p>
        </p:txBody>
      </p:sp>
    </p:spTree>
    <p:extLst>
      <p:ext uri="{BB962C8B-B14F-4D97-AF65-F5344CB8AC3E}">
        <p14:creationId xmlns:p14="http://schemas.microsoft.com/office/powerpoint/2010/main" val="361085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780F-8ECC-D323-2463-DFC79D4F0B66}"/>
              </a:ext>
            </a:extLst>
          </p:cNvPr>
          <p:cNvSpPr>
            <a:spLocks noGrp="1"/>
          </p:cNvSpPr>
          <p:nvPr>
            <p:ph type="title"/>
          </p:nvPr>
        </p:nvSpPr>
        <p:spPr>
          <a:xfrm>
            <a:off x="705775" y="274639"/>
            <a:ext cx="8229600" cy="1143000"/>
          </a:xfrm>
        </p:spPr>
        <p:txBody>
          <a:bodyPr/>
          <a:lstStyle/>
          <a:p>
            <a:r>
              <a:rPr lang="en-US" dirty="0"/>
              <a:t>Induction and Onboarding</a:t>
            </a:r>
            <a:endParaRPr lang="en-AU" dirty="0"/>
          </a:p>
        </p:txBody>
      </p:sp>
      <p:sp>
        <p:nvSpPr>
          <p:cNvPr id="3" name="Content Placeholder 2">
            <a:extLst>
              <a:ext uri="{FF2B5EF4-FFF2-40B4-BE49-F238E27FC236}">
                <a16:creationId xmlns:a16="http://schemas.microsoft.com/office/drawing/2014/main" id="{1BB8679F-E829-7E9B-CCAF-6A7C3F8C7667}"/>
              </a:ext>
            </a:extLst>
          </p:cNvPr>
          <p:cNvSpPr>
            <a:spLocks noGrp="1"/>
          </p:cNvSpPr>
          <p:nvPr>
            <p:ph idx="1"/>
          </p:nvPr>
        </p:nvSpPr>
        <p:spPr/>
        <p:txBody>
          <a:bodyPr>
            <a:normAutofit fontScale="47500" lnSpcReduction="20000"/>
          </a:bodyPr>
          <a:lstStyle/>
          <a:p>
            <a:r>
              <a:rPr lang="en-US" dirty="0"/>
              <a:t>Problems:</a:t>
            </a:r>
          </a:p>
          <a:p>
            <a:r>
              <a:rPr lang="en-US" dirty="0"/>
              <a:t>Too much information too quickly.</a:t>
            </a:r>
          </a:p>
          <a:p>
            <a:r>
              <a:rPr lang="en-US" dirty="0"/>
              <a:t>Not the role that was offered.</a:t>
            </a:r>
          </a:p>
          <a:p>
            <a:r>
              <a:rPr lang="en-US" dirty="0"/>
              <a:t>Not the benefits that was offered.</a:t>
            </a:r>
          </a:p>
          <a:p>
            <a:r>
              <a:rPr lang="en-US" dirty="0"/>
              <a:t>Not the flexibility that was offered.</a:t>
            </a:r>
          </a:p>
          <a:p>
            <a:r>
              <a:rPr lang="en-US" dirty="0"/>
              <a:t>Mistruths about the workplace.</a:t>
            </a:r>
          </a:p>
          <a:p>
            <a:r>
              <a:rPr lang="en-US" dirty="0"/>
              <a:t>No organization.</a:t>
            </a:r>
          </a:p>
          <a:p>
            <a:r>
              <a:rPr lang="en-US" dirty="0"/>
              <a:t>No thought process into the induction</a:t>
            </a:r>
          </a:p>
          <a:p>
            <a:r>
              <a:rPr lang="en-US" dirty="0"/>
              <a:t>Induction as an afterthought</a:t>
            </a:r>
          </a:p>
          <a:p>
            <a:r>
              <a:rPr lang="en-US" dirty="0"/>
              <a:t>Not being prepared.</a:t>
            </a:r>
          </a:p>
          <a:p>
            <a:r>
              <a:rPr lang="en-US" dirty="0"/>
              <a:t>Poor communication issues.</a:t>
            </a:r>
          </a:p>
          <a:p>
            <a:r>
              <a:rPr lang="en-US" dirty="0"/>
              <a:t>Too much pressure prior to starting.</a:t>
            </a:r>
          </a:p>
          <a:p>
            <a:r>
              <a:rPr lang="en-US" dirty="0"/>
              <a:t>Choosing the wrong person to conduct the induction.</a:t>
            </a:r>
          </a:p>
          <a:p>
            <a:r>
              <a:rPr lang="en-AU" dirty="0"/>
              <a:t>Give them time to breathe.</a:t>
            </a:r>
          </a:p>
          <a:p>
            <a:r>
              <a:rPr lang="en-AU" dirty="0"/>
              <a:t>Let them settle.</a:t>
            </a:r>
          </a:p>
          <a:p>
            <a:r>
              <a:rPr lang="en-AU" dirty="0"/>
              <a:t>Treat people like adults.</a:t>
            </a:r>
          </a:p>
          <a:p>
            <a:r>
              <a:rPr lang="en-AU" dirty="0"/>
              <a:t>Do not micromanage. </a:t>
            </a:r>
          </a:p>
        </p:txBody>
      </p:sp>
    </p:spTree>
    <p:extLst>
      <p:ext uri="{BB962C8B-B14F-4D97-AF65-F5344CB8AC3E}">
        <p14:creationId xmlns:p14="http://schemas.microsoft.com/office/powerpoint/2010/main" val="3330608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1BF7-3154-79C1-73F3-C018FCCF9E99}"/>
              </a:ext>
            </a:extLst>
          </p:cNvPr>
          <p:cNvSpPr>
            <a:spLocks noGrp="1"/>
          </p:cNvSpPr>
          <p:nvPr>
            <p:ph type="title"/>
          </p:nvPr>
        </p:nvSpPr>
        <p:spPr/>
        <p:txBody>
          <a:bodyPr/>
          <a:lstStyle/>
          <a:p>
            <a:r>
              <a:rPr lang="en-US" dirty="0"/>
              <a:t>How to induct</a:t>
            </a:r>
            <a:endParaRPr lang="en-AU" dirty="0"/>
          </a:p>
        </p:txBody>
      </p:sp>
      <p:sp>
        <p:nvSpPr>
          <p:cNvPr id="3" name="Content Placeholder 2">
            <a:extLst>
              <a:ext uri="{FF2B5EF4-FFF2-40B4-BE49-F238E27FC236}">
                <a16:creationId xmlns:a16="http://schemas.microsoft.com/office/drawing/2014/main" id="{5C00BBF2-4606-9739-594D-FD27F3DE35DE}"/>
              </a:ext>
            </a:extLst>
          </p:cNvPr>
          <p:cNvSpPr>
            <a:spLocks noGrp="1"/>
          </p:cNvSpPr>
          <p:nvPr>
            <p:ph idx="1"/>
          </p:nvPr>
        </p:nvSpPr>
        <p:spPr/>
        <p:txBody>
          <a:bodyPr>
            <a:normAutofit fontScale="70000" lnSpcReduction="20000"/>
          </a:bodyPr>
          <a:lstStyle/>
          <a:p>
            <a:r>
              <a:rPr lang="en-US" dirty="0"/>
              <a:t>Limit communication prior to starting.</a:t>
            </a:r>
          </a:p>
          <a:p>
            <a:r>
              <a:rPr lang="en-US" dirty="0"/>
              <a:t>Pick the right people to conduct the induction</a:t>
            </a:r>
          </a:p>
          <a:p>
            <a:r>
              <a:rPr lang="en-US" dirty="0"/>
              <a:t>Pick a variety of people</a:t>
            </a:r>
          </a:p>
          <a:p>
            <a:r>
              <a:rPr lang="en-US" dirty="0"/>
              <a:t>Give the inductee time and space to become familiar and settle</a:t>
            </a:r>
          </a:p>
          <a:p>
            <a:r>
              <a:rPr lang="en-US" dirty="0"/>
              <a:t>Give a thorough induction at the right pace.</a:t>
            </a:r>
          </a:p>
          <a:p>
            <a:r>
              <a:rPr lang="en-US" dirty="0"/>
              <a:t>Be flexible in the first instance</a:t>
            </a:r>
          </a:p>
          <a:p>
            <a:r>
              <a:rPr lang="en-US" dirty="0"/>
              <a:t>Be especially careful in the person hired is coming back into the workforce after some time off from work or from a different industry.</a:t>
            </a:r>
          </a:p>
          <a:p>
            <a:r>
              <a:rPr lang="en-US" dirty="0"/>
              <a:t>Do not pressure them into cultural alignment.</a:t>
            </a:r>
          </a:p>
          <a:p>
            <a:r>
              <a:rPr lang="en-US" dirty="0"/>
              <a:t>Do not expect a carbon copy of the previous person who did this role.</a:t>
            </a:r>
          </a:p>
          <a:p>
            <a:r>
              <a:rPr lang="en-US" dirty="0"/>
              <a:t>Let them make the role their own, encourage individualism and creative thought.</a:t>
            </a:r>
            <a:endParaRPr lang="en-AU" dirty="0"/>
          </a:p>
        </p:txBody>
      </p:sp>
    </p:spTree>
    <p:extLst>
      <p:ext uri="{BB962C8B-B14F-4D97-AF65-F5344CB8AC3E}">
        <p14:creationId xmlns:p14="http://schemas.microsoft.com/office/powerpoint/2010/main" val="102987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2A8E-BBC1-2BB9-F735-6D1C29AC5027}"/>
              </a:ext>
            </a:extLst>
          </p:cNvPr>
          <p:cNvSpPr>
            <a:spLocks noGrp="1"/>
          </p:cNvSpPr>
          <p:nvPr>
            <p:ph type="title"/>
          </p:nvPr>
        </p:nvSpPr>
        <p:spPr/>
        <p:txBody>
          <a:bodyPr/>
          <a:lstStyle/>
          <a:p>
            <a:r>
              <a:rPr lang="en-US" dirty="0"/>
              <a:t>Hire good People</a:t>
            </a:r>
            <a:endParaRPr lang="en-AU" dirty="0"/>
          </a:p>
        </p:txBody>
      </p:sp>
      <p:sp>
        <p:nvSpPr>
          <p:cNvPr id="3" name="Content Placeholder 2">
            <a:extLst>
              <a:ext uri="{FF2B5EF4-FFF2-40B4-BE49-F238E27FC236}">
                <a16:creationId xmlns:a16="http://schemas.microsoft.com/office/drawing/2014/main" id="{AB17A764-0A8A-403A-573C-8F613FAC05B4}"/>
              </a:ext>
            </a:extLst>
          </p:cNvPr>
          <p:cNvSpPr>
            <a:spLocks noGrp="1"/>
          </p:cNvSpPr>
          <p:nvPr>
            <p:ph idx="1"/>
          </p:nvPr>
        </p:nvSpPr>
        <p:spPr/>
        <p:txBody>
          <a:bodyPr>
            <a:normAutofit fontScale="77500" lnSpcReduction="20000"/>
          </a:bodyPr>
          <a:lstStyle/>
          <a:p>
            <a:r>
              <a:rPr lang="en-US" dirty="0"/>
              <a:t>This sound simple but it is not.</a:t>
            </a:r>
          </a:p>
          <a:p>
            <a:r>
              <a:rPr lang="en-US" dirty="0"/>
              <a:t>We need to not only hire the right people at the right time for the right role but also a person who has the qualifications and or experience but also wants to work for you.</a:t>
            </a:r>
          </a:p>
          <a:p>
            <a:r>
              <a:rPr lang="en-US" dirty="0"/>
              <a:t>The last asset is the most difficult to quantify and some people refer to this as cultural fit (discuss)</a:t>
            </a:r>
          </a:p>
          <a:p>
            <a:r>
              <a:rPr lang="en-US" dirty="0"/>
              <a:t>Your organization should be one of tolerance able to accommodate all people and have the inbuilt culture to welcome all people from all backgrounds.</a:t>
            </a:r>
          </a:p>
          <a:p>
            <a:r>
              <a:rPr lang="en-US" dirty="0"/>
              <a:t>What we are talking about is people who are motivated to do the role. </a:t>
            </a:r>
          </a:p>
          <a:p>
            <a:r>
              <a:rPr lang="en-US" dirty="0"/>
              <a:t>Lets discuss ability, trainability and commitment.</a:t>
            </a:r>
            <a:endParaRPr lang="en-AU" dirty="0"/>
          </a:p>
        </p:txBody>
      </p:sp>
    </p:spTree>
    <p:extLst>
      <p:ext uri="{BB962C8B-B14F-4D97-AF65-F5344CB8AC3E}">
        <p14:creationId xmlns:p14="http://schemas.microsoft.com/office/powerpoint/2010/main" val="3522324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5B1F-1CF8-5403-FCD0-6649EB3164CB}"/>
              </a:ext>
            </a:extLst>
          </p:cNvPr>
          <p:cNvSpPr>
            <a:spLocks noGrp="1"/>
          </p:cNvSpPr>
          <p:nvPr>
            <p:ph type="title"/>
          </p:nvPr>
        </p:nvSpPr>
        <p:spPr/>
        <p:txBody>
          <a:bodyPr/>
          <a:lstStyle/>
          <a:p>
            <a:r>
              <a:rPr lang="en-US" dirty="0"/>
              <a:t>Good People</a:t>
            </a:r>
            <a:endParaRPr lang="en-AU" dirty="0"/>
          </a:p>
        </p:txBody>
      </p:sp>
      <p:sp>
        <p:nvSpPr>
          <p:cNvPr id="3" name="Content Placeholder 2">
            <a:extLst>
              <a:ext uri="{FF2B5EF4-FFF2-40B4-BE49-F238E27FC236}">
                <a16:creationId xmlns:a16="http://schemas.microsoft.com/office/drawing/2014/main" id="{A556BD54-9B4F-C910-3155-576A73B3F3CE}"/>
              </a:ext>
            </a:extLst>
          </p:cNvPr>
          <p:cNvSpPr>
            <a:spLocks noGrp="1"/>
          </p:cNvSpPr>
          <p:nvPr>
            <p:ph idx="1"/>
          </p:nvPr>
        </p:nvSpPr>
        <p:spPr/>
        <p:txBody>
          <a:bodyPr>
            <a:normAutofit fontScale="92500"/>
          </a:bodyPr>
          <a:lstStyle/>
          <a:p>
            <a:r>
              <a:rPr lang="en-US" dirty="0"/>
              <a:t>Your employees are the heart and sole of your business, they will either make you successful or they will not.</a:t>
            </a:r>
          </a:p>
          <a:p>
            <a:r>
              <a:rPr lang="en-US" dirty="0"/>
              <a:t>You need to actively develop and encourage your current people to grow be aligned and be successful by making your workplace a great place to work.</a:t>
            </a:r>
          </a:p>
          <a:p>
            <a:r>
              <a:rPr lang="en-US" dirty="0"/>
              <a:t>You need to actively recruit the best talent that you can find to add and contribute to this culture.</a:t>
            </a:r>
            <a:endParaRPr lang="en-AU" dirty="0"/>
          </a:p>
        </p:txBody>
      </p:sp>
    </p:spTree>
    <p:extLst>
      <p:ext uri="{BB962C8B-B14F-4D97-AF65-F5344CB8AC3E}">
        <p14:creationId xmlns:p14="http://schemas.microsoft.com/office/powerpoint/2010/main" val="57911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4B0E4-773A-A826-0B4A-A64AD8B200A5}"/>
              </a:ext>
            </a:extLst>
          </p:cNvPr>
          <p:cNvSpPr>
            <a:spLocks noGrp="1"/>
          </p:cNvSpPr>
          <p:nvPr>
            <p:ph type="title"/>
          </p:nvPr>
        </p:nvSpPr>
        <p:spPr/>
        <p:txBody>
          <a:bodyPr/>
          <a:lstStyle/>
          <a:p>
            <a:r>
              <a:rPr lang="en-US" dirty="0"/>
              <a:t>How do you achieve this</a:t>
            </a:r>
            <a:endParaRPr lang="en-AU" dirty="0"/>
          </a:p>
        </p:txBody>
      </p:sp>
      <p:sp>
        <p:nvSpPr>
          <p:cNvPr id="3" name="Content Placeholder 2">
            <a:extLst>
              <a:ext uri="{FF2B5EF4-FFF2-40B4-BE49-F238E27FC236}">
                <a16:creationId xmlns:a16="http://schemas.microsoft.com/office/drawing/2014/main" id="{0E136B64-8FFF-2966-0F26-BAE2BE13B52B}"/>
              </a:ext>
            </a:extLst>
          </p:cNvPr>
          <p:cNvSpPr>
            <a:spLocks noGrp="1"/>
          </p:cNvSpPr>
          <p:nvPr>
            <p:ph idx="1"/>
          </p:nvPr>
        </p:nvSpPr>
        <p:spPr/>
        <p:txBody>
          <a:bodyPr>
            <a:normAutofit fontScale="77500" lnSpcReduction="20000"/>
          </a:bodyPr>
          <a:lstStyle/>
          <a:p>
            <a:r>
              <a:rPr lang="en-US" dirty="0"/>
              <a:t>Have a robust  and ethical recruitment process in place.</a:t>
            </a:r>
          </a:p>
          <a:p>
            <a:r>
              <a:rPr lang="en-US" dirty="0"/>
              <a:t>Actively demonstrate Recruitment best practice (what is this discuss)</a:t>
            </a:r>
          </a:p>
          <a:p>
            <a:r>
              <a:rPr lang="en-US" dirty="0"/>
              <a:t>Put yourself in the shoes of the candidate from the first instance to the final conclusion of the on boarding process. What changes can you make.</a:t>
            </a:r>
          </a:p>
          <a:p>
            <a:r>
              <a:rPr lang="en-US" dirty="0"/>
              <a:t>Think carefully about your hiring process, learn from your mistakes.</a:t>
            </a:r>
          </a:p>
          <a:p>
            <a:r>
              <a:rPr lang="en-US" dirty="0"/>
              <a:t>What is your communication strategy.</a:t>
            </a:r>
          </a:p>
          <a:p>
            <a:r>
              <a:rPr lang="en-US" dirty="0"/>
              <a:t>Do you make people feel comfortable with every stage of the process.</a:t>
            </a:r>
          </a:p>
          <a:p>
            <a:r>
              <a:rPr lang="en-US" dirty="0"/>
              <a:t>Be honest on timelines and progression.</a:t>
            </a:r>
            <a:endParaRPr lang="en-AU" dirty="0"/>
          </a:p>
        </p:txBody>
      </p:sp>
    </p:spTree>
    <p:extLst>
      <p:ext uri="{BB962C8B-B14F-4D97-AF65-F5344CB8AC3E}">
        <p14:creationId xmlns:p14="http://schemas.microsoft.com/office/powerpoint/2010/main" val="2157457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2866-011D-7A98-69BE-6752F81E6AC2}"/>
              </a:ext>
            </a:extLst>
          </p:cNvPr>
          <p:cNvSpPr>
            <a:spLocks noGrp="1"/>
          </p:cNvSpPr>
          <p:nvPr>
            <p:ph type="title"/>
          </p:nvPr>
        </p:nvSpPr>
        <p:spPr/>
        <p:txBody>
          <a:bodyPr/>
          <a:lstStyle/>
          <a:p>
            <a:r>
              <a:rPr lang="en-US" dirty="0"/>
              <a:t>Say goodbye with honor</a:t>
            </a:r>
            <a:endParaRPr lang="en-AU" dirty="0"/>
          </a:p>
        </p:txBody>
      </p:sp>
      <p:sp>
        <p:nvSpPr>
          <p:cNvPr id="3" name="Content Placeholder 2">
            <a:extLst>
              <a:ext uri="{FF2B5EF4-FFF2-40B4-BE49-F238E27FC236}">
                <a16:creationId xmlns:a16="http://schemas.microsoft.com/office/drawing/2014/main" id="{93E91395-F9F6-A584-45AB-4B9C17900380}"/>
              </a:ext>
            </a:extLst>
          </p:cNvPr>
          <p:cNvSpPr>
            <a:spLocks noGrp="1"/>
          </p:cNvSpPr>
          <p:nvPr>
            <p:ph idx="1"/>
          </p:nvPr>
        </p:nvSpPr>
        <p:spPr/>
        <p:txBody>
          <a:bodyPr>
            <a:normAutofit fontScale="55000" lnSpcReduction="20000"/>
          </a:bodyPr>
          <a:lstStyle/>
          <a:p>
            <a:r>
              <a:rPr lang="en-US" dirty="0"/>
              <a:t>There are times when you will have to say goodbye to an employee either because they resign or because the organization has made the decision to terminate employment.</a:t>
            </a:r>
          </a:p>
          <a:p>
            <a:r>
              <a:rPr lang="en-US" dirty="0"/>
              <a:t>How you as an organization deal with this is a crucial part of the reputational damage that you may incur if you don’t handle this correctly.</a:t>
            </a:r>
          </a:p>
          <a:p>
            <a:endParaRPr lang="en-US" dirty="0"/>
          </a:p>
          <a:p>
            <a:r>
              <a:rPr lang="en-US" dirty="0"/>
              <a:t>Understand and follow the principles of Procedural Fairness and Natural Justice</a:t>
            </a:r>
          </a:p>
          <a:p>
            <a:r>
              <a:rPr lang="en-US" dirty="0"/>
              <a:t>Proper policies and procedures in place and followed with consistency.</a:t>
            </a:r>
          </a:p>
          <a:p>
            <a:r>
              <a:rPr lang="en-US" dirty="0"/>
              <a:t>Handle terminations with some compassion and understanding.</a:t>
            </a:r>
          </a:p>
          <a:p>
            <a:r>
              <a:rPr lang="en-US" dirty="0"/>
              <a:t>Only utilize redundance for genuine purposes.</a:t>
            </a:r>
          </a:p>
          <a:p>
            <a:r>
              <a:rPr lang="en-US" dirty="0"/>
              <a:t>Only use workforce planning for genuine purposes.</a:t>
            </a:r>
          </a:p>
          <a:p>
            <a:r>
              <a:rPr lang="en-US" dirty="0"/>
              <a:t>Always say good by on good terms. </a:t>
            </a:r>
          </a:p>
          <a:p>
            <a:r>
              <a:rPr lang="en-US" dirty="0"/>
              <a:t>Show class during this process. Ethical termination.</a:t>
            </a:r>
          </a:p>
          <a:p>
            <a:r>
              <a:rPr lang="en-US" dirty="0"/>
              <a:t>Understand the implications that termination has on people both short and long term and what can you put I place to mitigate the loss and the impact on people.</a:t>
            </a:r>
            <a:endParaRPr lang="en-AU" dirty="0"/>
          </a:p>
        </p:txBody>
      </p:sp>
    </p:spTree>
    <p:extLst>
      <p:ext uri="{BB962C8B-B14F-4D97-AF65-F5344CB8AC3E}">
        <p14:creationId xmlns:p14="http://schemas.microsoft.com/office/powerpoint/2010/main" val="730638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1FFF-FD9B-0243-D938-5E09E16262DF}"/>
              </a:ext>
            </a:extLst>
          </p:cNvPr>
          <p:cNvSpPr>
            <a:spLocks noGrp="1"/>
          </p:cNvSpPr>
          <p:nvPr>
            <p:ph type="title"/>
          </p:nvPr>
        </p:nvSpPr>
        <p:spPr>
          <a:xfrm>
            <a:off x="994298" y="274639"/>
            <a:ext cx="7692501" cy="1143000"/>
          </a:xfrm>
        </p:spPr>
        <p:txBody>
          <a:bodyPr/>
          <a:lstStyle/>
          <a:p>
            <a:r>
              <a:rPr lang="en-US" dirty="0"/>
              <a:t>Invest in Health and Safety</a:t>
            </a:r>
            <a:endParaRPr lang="en-AU" dirty="0"/>
          </a:p>
        </p:txBody>
      </p:sp>
      <p:sp>
        <p:nvSpPr>
          <p:cNvPr id="3" name="Content Placeholder 2">
            <a:extLst>
              <a:ext uri="{FF2B5EF4-FFF2-40B4-BE49-F238E27FC236}">
                <a16:creationId xmlns:a16="http://schemas.microsoft.com/office/drawing/2014/main" id="{6E4E9FBE-7007-E633-EEDB-18C017F98397}"/>
              </a:ext>
            </a:extLst>
          </p:cNvPr>
          <p:cNvSpPr>
            <a:spLocks noGrp="1"/>
          </p:cNvSpPr>
          <p:nvPr>
            <p:ph idx="1"/>
          </p:nvPr>
        </p:nvSpPr>
        <p:spPr/>
        <p:txBody>
          <a:bodyPr>
            <a:normAutofit fontScale="70000" lnSpcReduction="20000"/>
          </a:bodyPr>
          <a:lstStyle/>
          <a:p>
            <a:r>
              <a:rPr lang="en-US" dirty="0"/>
              <a:t>With the new Respect at Work provisions, it is now more than ever before important to invest in health and safety for your people.</a:t>
            </a:r>
          </a:p>
          <a:p>
            <a:r>
              <a:rPr lang="en-US" dirty="0"/>
              <a:t>Be mindful at all times of workplace stress including repetition.</a:t>
            </a:r>
          </a:p>
          <a:p>
            <a:r>
              <a:rPr lang="en-US" dirty="0"/>
              <a:t>Utilize the Hierarchy of Controls.</a:t>
            </a:r>
          </a:p>
          <a:p>
            <a:r>
              <a:rPr lang="en-US" dirty="0"/>
              <a:t>Do not allow people to be harassed or bullied, be a leader within this space and set the tone.</a:t>
            </a:r>
          </a:p>
          <a:p>
            <a:r>
              <a:rPr lang="en-US" dirty="0"/>
              <a:t>Be mindful of mental health, be pro active.</a:t>
            </a:r>
          </a:p>
          <a:p>
            <a:r>
              <a:rPr lang="en-US" dirty="0"/>
              <a:t>Show tolerance.</a:t>
            </a:r>
          </a:p>
          <a:p>
            <a:r>
              <a:rPr lang="en-US" dirty="0"/>
              <a:t>Provide training in all aspect of health and safety.</a:t>
            </a:r>
          </a:p>
          <a:p>
            <a:r>
              <a:rPr lang="en-US" dirty="0"/>
              <a:t>Develop a health and safety culture.</a:t>
            </a:r>
          </a:p>
          <a:p>
            <a:r>
              <a:rPr lang="en-US" dirty="0"/>
              <a:t>Where does employee security fit within this culture.</a:t>
            </a:r>
          </a:p>
          <a:p>
            <a:r>
              <a:rPr lang="en-US" dirty="0"/>
              <a:t>Have hygienic practices in place for infection control.</a:t>
            </a:r>
          </a:p>
          <a:p>
            <a:endParaRPr lang="en-AU" dirty="0"/>
          </a:p>
        </p:txBody>
      </p:sp>
    </p:spTree>
    <p:extLst>
      <p:ext uri="{BB962C8B-B14F-4D97-AF65-F5344CB8AC3E}">
        <p14:creationId xmlns:p14="http://schemas.microsoft.com/office/powerpoint/2010/main" val="282473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595A7-CAA1-BE93-B183-70D10EFD7D0E}"/>
              </a:ext>
            </a:extLst>
          </p:cNvPr>
          <p:cNvSpPr>
            <a:spLocks noGrp="1"/>
          </p:cNvSpPr>
          <p:nvPr>
            <p:ph type="title"/>
          </p:nvPr>
        </p:nvSpPr>
        <p:spPr/>
        <p:txBody>
          <a:bodyPr/>
          <a:lstStyle/>
          <a:p>
            <a:r>
              <a:rPr lang="en-US" dirty="0"/>
              <a:t>HR Best Practice</a:t>
            </a:r>
            <a:endParaRPr lang="en-AU" dirty="0"/>
          </a:p>
        </p:txBody>
      </p:sp>
      <p:sp>
        <p:nvSpPr>
          <p:cNvPr id="3" name="Content Placeholder 2">
            <a:extLst>
              <a:ext uri="{FF2B5EF4-FFF2-40B4-BE49-F238E27FC236}">
                <a16:creationId xmlns:a16="http://schemas.microsoft.com/office/drawing/2014/main" id="{912F7A14-8019-37C3-55DA-E370EFDFEB8A}"/>
              </a:ext>
            </a:extLst>
          </p:cNvPr>
          <p:cNvSpPr>
            <a:spLocks noGrp="1"/>
          </p:cNvSpPr>
          <p:nvPr>
            <p:ph idx="1"/>
          </p:nvPr>
        </p:nvSpPr>
        <p:spPr/>
        <p:txBody>
          <a:bodyPr>
            <a:normAutofit fontScale="92500"/>
          </a:bodyPr>
          <a:lstStyle/>
          <a:p>
            <a:r>
              <a:rPr lang="en-US" dirty="0"/>
              <a:t>Welcome everyone.</a:t>
            </a:r>
          </a:p>
          <a:p>
            <a:r>
              <a:rPr lang="en-US" dirty="0"/>
              <a:t>The objective of today is to look at what constitutes HR Best Practice.</a:t>
            </a:r>
          </a:p>
          <a:p>
            <a:r>
              <a:rPr lang="en-US" dirty="0"/>
              <a:t>We have all heard or see people refer to this term within the HR space and now we need to de mystify the practice and break it down into simpler components so that we can have an understanding on the principles and how we can implement them into our own HR infrastructure.</a:t>
            </a:r>
            <a:endParaRPr lang="en-AU" dirty="0"/>
          </a:p>
        </p:txBody>
      </p:sp>
    </p:spTree>
    <p:extLst>
      <p:ext uri="{BB962C8B-B14F-4D97-AF65-F5344CB8AC3E}">
        <p14:creationId xmlns:p14="http://schemas.microsoft.com/office/powerpoint/2010/main" val="2776541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65A2E-471A-83B7-54D0-1CA31EDBE629}"/>
              </a:ext>
            </a:extLst>
          </p:cNvPr>
          <p:cNvSpPr>
            <a:spLocks noGrp="1"/>
          </p:cNvSpPr>
          <p:nvPr>
            <p:ph type="title"/>
          </p:nvPr>
        </p:nvSpPr>
        <p:spPr>
          <a:xfrm>
            <a:off x="2024109" y="381740"/>
            <a:ext cx="6422994" cy="558146"/>
          </a:xfrm>
        </p:spPr>
        <p:txBody>
          <a:bodyPr>
            <a:normAutofit fontScale="90000"/>
          </a:bodyPr>
          <a:lstStyle/>
          <a:p>
            <a:r>
              <a:rPr lang="en-US" dirty="0"/>
              <a:t>Reward and Recognise your People</a:t>
            </a:r>
            <a:endParaRPr lang="en-AU" dirty="0"/>
          </a:p>
        </p:txBody>
      </p:sp>
      <p:sp>
        <p:nvSpPr>
          <p:cNvPr id="3" name="Content Placeholder 2">
            <a:extLst>
              <a:ext uri="{FF2B5EF4-FFF2-40B4-BE49-F238E27FC236}">
                <a16:creationId xmlns:a16="http://schemas.microsoft.com/office/drawing/2014/main" id="{95379C70-7604-A7FB-1608-01F77DDCC371}"/>
              </a:ext>
            </a:extLst>
          </p:cNvPr>
          <p:cNvSpPr>
            <a:spLocks noGrp="1"/>
          </p:cNvSpPr>
          <p:nvPr>
            <p:ph idx="1"/>
          </p:nvPr>
        </p:nvSpPr>
        <p:spPr/>
        <p:txBody>
          <a:bodyPr>
            <a:normAutofit fontScale="70000" lnSpcReduction="20000"/>
          </a:bodyPr>
          <a:lstStyle/>
          <a:p>
            <a:r>
              <a:rPr lang="en-US" dirty="0"/>
              <a:t>Develop an Employee Wellness Program (Webinar)</a:t>
            </a:r>
          </a:p>
          <a:p>
            <a:r>
              <a:rPr lang="en-US" dirty="0"/>
              <a:t>Be consistent be mindful of jealousy (discuss)</a:t>
            </a:r>
          </a:p>
          <a:p>
            <a:r>
              <a:rPr lang="en-US" dirty="0"/>
              <a:t>Reward your people when appropriate and with transparency</a:t>
            </a:r>
          </a:p>
          <a:p>
            <a:r>
              <a:rPr lang="en-US" dirty="0"/>
              <a:t>Don’t be afraid to say well done some managers will avoid to keep people Sharpe (discuss)</a:t>
            </a:r>
          </a:p>
          <a:p>
            <a:r>
              <a:rPr lang="en-US" dirty="0"/>
              <a:t>Manage on the run ( to do this you need to observe and react at the time )</a:t>
            </a:r>
          </a:p>
          <a:p>
            <a:r>
              <a:rPr lang="en-US" dirty="0"/>
              <a:t>Make people feel that every role is vital and important there is nothing more demotivating than a person who does not feel valued or important</a:t>
            </a:r>
          </a:p>
          <a:p>
            <a:r>
              <a:rPr lang="en-US" dirty="0"/>
              <a:t>Explain to them how positive behavior impacts the organization and the negative consequences of bad behavior.</a:t>
            </a:r>
            <a:endParaRPr lang="en-AU" dirty="0"/>
          </a:p>
        </p:txBody>
      </p:sp>
    </p:spTree>
    <p:extLst>
      <p:ext uri="{BB962C8B-B14F-4D97-AF65-F5344CB8AC3E}">
        <p14:creationId xmlns:p14="http://schemas.microsoft.com/office/powerpoint/2010/main" val="328770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A8D83-995E-ADC7-5C7C-4512B83C0ACB}"/>
              </a:ext>
            </a:extLst>
          </p:cNvPr>
          <p:cNvSpPr>
            <a:spLocks noGrp="1"/>
          </p:cNvSpPr>
          <p:nvPr>
            <p:ph type="title"/>
          </p:nvPr>
        </p:nvSpPr>
        <p:spPr>
          <a:xfrm>
            <a:off x="1526959" y="231642"/>
            <a:ext cx="7022237" cy="913578"/>
          </a:xfrm>
        </p:spPr>
        <p:txBody>
          <a:bodyPr>
            <a:normAutofit fontScale="90000"/>
          </a:bodyPr>
          <a:lstStyle/>
          <a:p>
            <a:r>
              <a:rPr lang="en-US" dirty="0"/>
              <a:t>Support Professional Development</a:t>
            </a:r>
            <a:endParaRPr lang="en-AU" dirty="0"/>
          </a:p>
        </p:txBody>
      </p:sp>
      <p:sp>
        <p:nvSpPr>
          <p:cNvPr id="3" name="Content Placeholder 2">
            <a:extLst>
              <a:ext uri="{FF2B5EF4-FFF2-40B4-BE49-F238E27FC236}">
                <a16:creationId xmlns:a16="http://schemas.microsoft.com/office/drawing/2014/main" id="{BD204810-0BF7-64AF-2CC5-52D2B20D4639}"/>
              </a:ext>
            </a:extLst>
          </p:cNvPr>
          <p:cNvSpPr>
            <a:spLocks noGrp="1"/>
          </p:cNvSpPr>
          <p:nvPr>
            <p:ph idx="1"/>
          </p:nvPr>
        </p:nvSpPr>
        <p:spPr/>
        <p:txBody>
          <a:bodyPr>
            <a:normAutofit fontScale="77500" lnSpcReduction="20000"/>
          </a:bodyPr>
          <a:lstStyle/>
          <a:p>
            <a:r>
              <a:rPr lang="en-US" dirty="0"/>
              <a:t>By encouraging and supporting true learning and development you are investing in your people to help them fulfill the inherent requirements of their role. In any every changing landscape it is vital that all your people receive regular opportunities to up and cross skill especially in the areas of IT, Customer Service and Engagement, Time Management and Core skills which are necessary to become competent in their role.</a:t>
            </a:r>
          </a:p>
          <a:p>
            <a:r>
              <a:rPr lang="en-US" dirty="0"/>
              <a:t>Supporting and Investing in learning enables you to have a well-rounded workforce familiar with current trends and ready for the future.</a:t>
            </a:r>
          </a:p>
          <a:p>
            <a:r>
              <a:rPr lang="en-US" dirty="0"/>
              <a:t>Learning and Development (Webinar)</a:t>
            </a:r>
          </a:p>
          <a:p>
            <a:r>
              <a:rPr lang="en-US" dirty="0"/>
              <a:t>Develop a learning culture which everyone contributes to.</a:t>
            </a:r>
          </a:p>
        </p:txBody>
      </p:sp>
    </p:spTree>
    <p:extLst>
      <p:ext uri="{BB962C8B-B14F-4D97-AF65-F5344CB8AC3E}">
        <p14:creationId xmlns:p14="http://schemas.microsoft.com/office/powerpoint/2010/main" val="2363611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D104-A6D9-7D89-9912-C4D4EB27E3E6}"/>
              </a:ext>
            </a:extLst>
          </p:cNvPr>
          <p:cNvSpPr>
            <a:spLocks noGrp="1"/>
          </p:cNvSpPr>
          <p:nvPr>
            <p:ph type="title"/>
          </p:nvPr>
        </p:nvSpPr>
        <p:spPr/>
        <p:txBody>
          <a:bodyPr/>
          <a:lstStyle/>
          <a:p>
            <a:r>
              <a:rPr lang="en-US" dirty="0"/>
              <a:t>Learning</a:t>
            </a:r>
            <a:endParaRPr lang="en-AU" dirty="0"/>
          </a:p>
        </p:txBody>
      </p:sp>
      <p:sp>
        <p:nvSpPr>
          <p:cNvPr id="3" name="Content Placeholder 2">
            <a:extLst>
              <a:ext uri="{FF2B5EF4-FFF2-40B4-BE49-F238E27FC236}">
                <a16:creationId xmlns:a16="http://schemas.microsoft.com/office/drawing/2014/main" id="{463DE926-FE7D-D0A6-47DC-B4DCFCBFD816}"/>
              </a:ext>
            </a:extLst>
          </p:cNvPr>
          <p:cNvSpPr>
            <a:spLocks noGrp="1"/>
          </p:cNvSpPr>
          <p:nvPr>
            <p:ph idx="1"/>
          </p:nvPr>
        </p:nvSpPr>
        <p:spPr/>
        <p:txBody>
          <a:bodyPr>
            <a:normAutofit fontScale="85000" lnSpcReduction="20000"/>
          </a:bodyPr>
          <a:lstStyle/>
          <a:p>
            <a:r>
              <a:rPr lang="en-US" dirty="0"/>
              <a:t>Discourage when applicable forced learning (Discuss)</a:t>
            </a:r>
          </a:p>
          <a:p>
            <a:r>
              <a:rPr lang="en-US" dirty="0"/>
              <a:t>Adult learning principles.</a:t>
            </a:r>
          </a:p>
          <a:p>
            <a:r>
              <a:rPr lang="en-US" dirty="0"/>
              <a:t>Mandatory training</a:t>
            </a:r>
          </a:p>
          <a:p>
            <a:r>
              <a:rPr lang="en-US" dirty="0"/>
              <a:t>A variety of training methods.</a:t>
            </a:r>
          </a:p>
          <a:p>
            <a:r>
              <a:rPr lang="en-US" dirty="0"/>
              <a:t>Focus on skills-based training which focusses on specific courses which cover gaps in skills that have been identified as necessary to assist your people.</a:t>
            </a:r>
          </a:p>
          <a:p>
            <a:r>
              <a:rPr lang="en-US" dirty="0"/>
              <a:t>The right training at the right time to deliver the desired result in the most productive manner so that your people can expend their efforts on their actual roles.</a:t>
            </a:r>
            <a:endParaRPr lang="en-AU" dirty="0"/>
          </a:p>
          <a:p>
            <a:endParaRPr lang="en-AU" dirty="0"/>
          </a:p>
        </p:txBody>
      </p:sp>
    </p:spTree>
    <p:extLst>
      <p:ext uri="{BB962C8B-B14F-4D97-AF65-F5344CB8AC3E}">
        <p14:creationId xmlns:p14="http://schemas.microsoft.com/office/powerpoint/2010/main" val="1895386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4922-CE78-ADA5-15E5-00B4BDB652BC}"/>
              </a:ext>
            </a:extLst>
          </p:cNvPr>
          <p:cNvSpPr>
            <a:spLocks noGrp="1"/>
          </p:cNvSpPr>
          <p:nvPr>
            <p:ph type="title"/>
          </p:nvPr>
        </p:nvSpPr>
        <p:spPr>
          <a:xfrm>
            <a:off x="1651245" y="372861"/>
            <a:ext cx="6609425" cy="565383"/>
          </a:xfrm>
        </p:spPr>
        <p:txBody>
          <a:bodyPr>
            <a:normAutofit fontScale="90000"/>
          </a:bodyPr>
          <a:lstStyle/>
          <a:p>
            <a:r>
              <a:rPr lang="en-US" dirty="0"/>
              <a:t>Create flexible work opportunities</a:t>
            </a:r>
            <a:endParaRPr lang="en-AU" dirty="0"/>
          </a:p>
        </p:txBody>
      </p:sp>
      <p:sp>
        <p:nvSpPr>
          <p:cNvPr id="3" name="Content Placeholder 2">
            <a:extLst>
              <a:ext uri="{FF2B5EF4-FFF2-40B4-BE49-F238E27FC236}">
                <a16:creationId xmlns:a16="http://schemas.microsoft.com/office/drawing/2014/main" id="{085F69D8-05B7-9472-785D-72319182DC20}"/>
              </a:ext>
            </a:extLst>
          </p:cNvPr>
          <p:cNvSpPr>
            <a:spLocks noGrp="1"/>
          </p:cNvSpPr>
          <p:nvPr>
            <p:ph idx="1"/>
          </p:nvPr>
        </p:nvSpPr>
        <p:spPr/>
        <p:txBody>
          <a:bodyPr>
            <a:normAutofit fontScale="92500" lnSpcReduction="10000"/>
          </a:bodyPr>
          <a:lstStyle/>
          <a:p>
            <a:r>
              <a:rPr lang="en-US" dirty="0"/>
              <a:t>It has been shown that work can be performed remotely due to the experience of the COVID19 Pandemic, not for all types of roles of course but it would appear that workplace flexibility is still highly sought after and a key issue in talent attraction and retention.</a:t>
            </a:r>
          </a:p>
          <a:p>
            <a:r>
              <a:rPr lang="en-US" dirty="0"/>
              <a:t>Moving forward those organisations that offer some sort of flexibility such as work from home, start and finish times etc. will have an enormous advantage.</a:t>
            </a:r>
            <a:endParaRPr lang="en-AU" dirty="0"/>
          </a:p>
        </p:txBody>
      </p:sp>
    </p:spTree>
    <p:extLst>
      <p:ext uri="{BB962C8B-B14F-4D97-AF65-F5344CB8AC3E}">
        <p14:creationId xmlns:p14="http://schemas.microsoft.com/office/powerpoint/2010/main" val="3110492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40EF-5EBB-F00A-22F0-CA81739E12AE}"/>
              </a:ext>
            </a:extLst>
          </p:cNvPr>
          <p:cNvSpPr>
            <a:spLocks noGrp="1"/>
          </p:cNvSpPr>
          <p:nvPr>
            <p:ph type="title"/>
          </p:nvPr>
        </p:nvSpPr>
        <p:spPr/>
        <p:txBody>
          <a:bodyPr/>
          <a:lstStyle/>
          <a:p>
            <a:r>
              <a:rPr lang="en-US" dirty="0"/>
              <a:t>Build an inclusive Culture</a:t>
            </a:r>
            <a:endParaRPr lang="en-AU" dirty="0"/>
          </a:p>
        </p:txBody>
      </p:sp>
      <p:sp>
        <p:nvSpPr>
          <p:cNvPr id="3" name="Content Placeholder 2">
            <a:extLst>
              <a:ext uri="{FF2B5EF4-FFF2-40B4-BE49-F238E27FC236}">
                <a16:creationId xmlns:a16="http://schemas.microsoft.com/office/drawing/2014/main" id="{838621E5-CB73-1918-5ACF-87D3BBAE5E02}"/>
              </a:ext>
            </a:extLst>
          </p:cNvPr>
          <p:cNvSpPr>
            <a:spLocks noGrp="1"/>
          </p:cNvSpPr>
          <p:nvPr>
            <p:ph idx="1"/>
          </p:nvPr>
        </p:nvSpPr>
        <p:spPr/>
        <p:txBody>
          <a:bodyPr>
            <a:normAutofit lnSpcReduction="10000"/>
          </a:bodyPr>
          <a:lstStyle/>
          <a:p>
            <a:r>
              <a:rPr lang="en-US" dirty="0"/>
              <a:t>Find out truly what your employee’s think of your culture (discuss)</a:t>
            </a:r>
          </a:p>
          <a:p>
            <a:r>
              <a:rPr lang="en-US" dirty="0"/>
              <a:t>It may not be what you think.</a:t>
            </a:r>
          </a:p>
          <a:p>
            <a:r>
              <a:rPr lang="en-US" dirty="0"/>
              <a:t>Culture Surveys , exit interviews, reputation and feedback.</a:t>
            </a:r>
          </a:p>
          <a:p>
            <a:r>
              <a:rPr lang="en-US" dirty="0"/>
              <a:t>Everything that we have discussed so far and so much more will determine overall the employee culture that will exist within the workplace.</a:t>
            </a:r>
            <a:endParaRPr lang="en-AU" dirty="0"/>
          </a:p>
        </p:txBody>
      </p:sp>
    </p:spTree>
    <p:extLst>
      <p:ext uri="{BB962C8B-B14F-4D97-AF65-F5344CB8AC3E}">
        <p14:creationId xmlns:p14="http://schemas.microsoft.com/office/powerpoint/2010/main" val="2971969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7AE6-7FFB-D1C2-B374-C2DDD1AE591F}"/>
              </a:ext>
            </a:extLst>
          </p:cNvPr>
          <p:cNvSpPr>
            <a:spLocks noGrp="1"/>
          </p:cNvSpPr>
          <p:nvPr>
            <p:ph type="title"/>
          </p:nvPr>
        </p:nvSpPr>
        <p:spPr/>
        <p:txBody>
          <a:bodyPr/>
          <a:lstStyle/>
          <a:p>
            <a:r>
              <a:rPr lang="en-US" dirty="0"/>
              <a:t>How to achieve this</a:t>
            </a:r>
            <a:endParaRPr lang="en-AU" dirty="0"/>
          </a:p>
        </p:txBody>
      </p:sp>
      <p:sp>
        <p:nvSpPr>
          <p:cNvPr id="3" name="Content Placeholder 2">
            <a:extLst>
              <a:ext uri="{FF2B5EF4-FFF2-40B4-BE49-F238E27FC236}">
                <a16:creationId xmlns:a16="http://schemas.microsoft.com/office/drawing/2014/main" id="{06139692-71FE-70F8-8D9A-7B2428F31FB9}"/>
              </a:ext>
            </a:extLst>
          </p:cNvPr>
          <p:cNvSpPr>
            <a:spLocks noGrp="1"/>
          </p:cNvSpPr>
          <p:nvPr>
            <p:ph idx="1"/>
          </p:nvPr>
        </p:nvSpPr>
        <p:spPr/>
        <p:txBody>
          <a:bodyPr>
            <a:normAutofit fontScale="85000" lnSpcReduction="20000"/>
          </a:bodyPr>
          <a:lstStyle/>
          <a:p>
            <a:r>
              <a:rPr lang="en-US" dirty="0"/>
              <a:t>Assist employees in achieving their career goals.</a:t>
            </a:r>
          </a:p>
          <a:p>
            <a:r>
              <a:rPr lang="en-US" dirty="0"/>
              <a:t>Encourage employee autonomy</a:t>
            </a:r>
          </a:p>
          <a:p>
            <a:r>
              <a:rPr lang="en-US" dirty="0"/>
              <a:t>Provide people with a sense of worth</a:t>
            </a:r>
          </a:p>
          <a:p>
            <a:r>
              <a:rPr lang="en-US" dirty="0"/>
              <a:t>Encourage coaching and mentoring.</a:t>
            </a:r>
          </a:p>
          <a:p>
            <a:r>
              <a:rPr lang="en-US" dirty="0"/>
              <a:t>Encourage individuality and allow your people to be authentic.</a:t>
            </a:r>
          </a:p>
          <a:p>
            <a:r>
              <a:rPr lang="en-US" dirty="0"/>
              <a:t>Establish clear lines of communication.</a:t>
            </a:r>
          </a:p>
          <a:p>
            <a:r>
              <a:rPr lang="en-US" dirty="0"/>
              <a:t>Check in with your staff.</a:t>
            </a:r>
          </a:p>
          <a:p>
            <a:r>
              <a:rPr lang="en-US" dirty="0"/>
              <a:t>Create comfortable working situations.</a:t>
            </a:r>
          </a:p>
          <a:p>
            <a:r>
              <a:rPr lang="en-US" dirty="0"/>
              <a:t>Communicate purpose and passion.</a:t>
            </a:r>
          </a:p>
          <a:p>
            <a:r>
              <a:rPr lang="en-US" dirty="0"/>
              <a:t>Don’t hold meetings for meetings sake.</a:t>
            </a:r>
          </a:p>
          <a:p>
            <a:endParaRPr lang="en-US" dirty="0"/>
          </a:p>
          <a:p>
            <a:endParaRPr lang="en-US" dirty="0"/>
          </a:p>
          <a:p>
            <a:endParaRPr lang="en-AU" dirty="0"/>
          </a:p>
        </p:txBody>
      </p:sp>
    </p:spTree>
    <p:extLst>
      <p:ext uri="{BB962C8B-B14F-4D97-AF65-F5344CB8AC3E}">
        <p14:creationId xmlns:p14="http://schemas.microsoft.com/office/powerpoint/2010/main" val="897655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8A65B-990F-0E1B-A3A4-D0016104EB09}"/>
              </a:ext>
            </a:extLst>
          </p:cNvPr>
          <p:cNvSpPr>
            <a:spLocks noGrp="1"/>
          </p:cNvSpPr>
          <p:nvPr>
            <p:ph type="title"/>
          </p:nvPr>
        </p:nvSpPr>
        <p:spPr>
          <a:xfrm>
            <a:off x="1633490" y="329296"/>
            <a:ext cx="6569477" cy="700514"/>
          </a:xfrm>
        </p:spPr>
        <p:txBody>
          <a:bodyPr>
            <a:normAutofit fontScale="90000"/>
          </a:bodyPr>
          <a:lstStyle/>
          <a:p>
            <a:r>
              <a:rPr lang="en-US" dirty="0"/>
              <a:t>Other HR Best Practice Suggestions</a:t>
            </a:r>
            <a:endParaRPr lang="en-AU" dirty="0"/>
          </a:p>
        </p:txBody>
      </p:sp>
      <p:sp>
        <p:nvSpPr>
          <p:cNvPr id="3" name="Content Placeholder 2">
            <a:extLst>
              <a:ext uri="{FF2B5EF4-FFF2-40B4-BE49-F238E27FC236}">
                <a16:creationId xmlns:a16="http://schemas.microsoft.com/office/drawing/2014/main" id="{0A55F858-3759-6DB8-FB67-521453F3B60C}"/>
              </a:ext>
            </a:extLst>
          </p:cNvPr>
          <p:cNvSpPr>
            <a:spLocks noGrp="1"/>
          </p:cNvSpPr>
          <p:nvPr>
            <p:ph idx="1"/>
          </p:nvPr>
        </p:nvSpPr>
        <p:spPr/>
        <p:txBody>
          <a:bodyPr>
            <a:normAutofit fontScale="92500" lnSpcReduction="20000"/>
          </a:bodyPr>
          <a:lstStyle/>
          <a:p>
            <a:r>
              <a:rPr lang="en-US" dirty="0"/>
              <a:t>Streamline Recruitment Practices</a:t>
            </a:r>
          </a:p>
          <a:p>
            <a:r>
              <a:rPr lang="en-US" dirty="0"/>
              <a:t>Implement 360 degree feedback</a:t>
            </a:r>
          </a:p>
          <a:p>
            <a:r>
              <a:rPr lang="en-US" dirty="0"/>
              <a:t>Don’t dismiss or belittle performance appraisals.</a:t>
            </a:r>
          </a:p>
          <a:p>
            <a:r>
              <a:rPr lang="en-US" dirty="0"/>
              <a:t>Make information easily accessible through good IT systems.</a:t>
            </a:r>
          </a:p>
          <a:p>
            <a:r>
              <a:rPr lang="en-US" dirty="0"/>
              <a:t>Ensure transparent and fair remuneration.</a:t>
            </a:r>
          </a:p>
          <a:p>
            <a:r>
              <a:rPr lang="en-US" dirty="0"/>
              <a:t>Openly share information that you can about your business.</a:t>
            </a:r>
          </a:p>
          <a:p>
            <a:r>
              <a:rPr lang="en-US" dirty="0"/>
              <a:t>Invest in the right technology.</a:t>
            </a:r>
          </a:p>
          <a:p>
            <a:r>
              <a:rPr lang="en-US" dirty="0"/>
              <a:t>Motivate employees with the right incentive.</a:t>
            </a:r>
            <a:endParaRPr lang="en-AU" dirty="0"/>
          </a:p>
        </p:txBody>
      </p:sp>
    </p:spTree>
    <p:extLst>
      <p:ext uri="{BB962C8B-B14F-4D97-AF65-F5344CB8AC3E}">
        <p14:creationId xmlns:p14="http://schemas.microsoft.com/office/powerpoint/2010/main" val="1959405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7878-29FD-917B-E003-09D7607FC823}"/>
              </a:ext>
            </a:extLst>
          </p:cNvPr>
          <p:cNvSpPr>
            <a:spLocks noGrp="1"/>
          </p:cNvSpPr>
          <p:nvPr>
            <p:ph type="title"/>
          </p:nvPr>
        </p:nvSpPr>
        <p:spPr>
          <a:xfrm>
            <a:off x="1811044" y="282948"/>
            <a:ext cx="6485138" cy="808437"/>
          </a:xfrm>
        </p:spPr>
        <p:txBody>
          <a:bodyPr>
            <a:normAutofit fontScale="90000"/>
          </a:bodyPr>
          <a:lstStyle/>
          <a:p>
            <a:r>
              <a:rPr lang="en-US" dirty="0"/>
              <a:t>Self managed and effective teams</a:t>
            </a:r>
            <a:endParaRPr lang="en-AU" dirty="0"/>
          </a:p>
        </p:txBody>
      </p:sp>
      <p:sp>
        <p:nvSpPr>
          <p:cNvPr id="3" name="Content Placeholder 2">
            <a:extLst>
              <a:ext uri="{FF2B5EF4-FFF2-40B4-BE49-F238E27FC236}">
                <a16:creationId xmlns:a16="http://schemas.microsoft.com/office/drawing/2014/main" id="{A4DBC7E8-0D7E-8647-AEEF-B3D90A030AF4}"/>
              </a:ext>
            </a:extLst>
          </p:cNvPr>
          <p:cNvSpPr>
            <a:spLocks noGrp="1"/>
          </p:cNvSpPr>
          <p:nvPr>
            <p:ph idx="1"/>
          </p:nvPr>
        </p:nvSpPr>
        <p:spPr/>
        <p:txBody>
          <a:bodyPr>
            <a:normAutofit fontScale="77500" lnSpcReduction="20000"/>
          </a:bodyPr>
          <a:lstStyle/>
          <a:p>
            <a:r>
              <a:rPr lang="en-US" dirty="0"/>
              <a:t>Celebrate the diversity within your team including different personalities who may approach the role and the goal from a different perspective.</a:t>
            </a:r>
          </a:p>
          <a:p>
            <a:r>
              <a:rPr lang="en-US" dirty="0"/>
              <a:t>Set the goal teams work towards a common goal.</a:t>
            </a:r>
          </a:p>
          <a:p>
            <a:r>
              <a:rPr lang="en-US" dirty="0"/>
              <a:t>Allow the team to take responsibility and be self managed.</a:t>
            </a:r>
          </a:p>
          <a:p>
            <a:r>
              <a:rPr lang="en-US" dirty="0"/>
              <a:t>Encourage input and ideas from all, treat all members of the team with respect.</a:t>
            </a:r>
          </a:p>
          <a:p>
            <a:r>
              <a:rPr lang="en-US" dirty="0"/>
              <a:t>Put measures in place to ensure that all team members feel safe.</a:t>
            </a:r>
          </a:p>
          <a:p>
            <a:r>
              <a:rPr lang="en-US" dirty="0"/>
              <a:t>Creating and helping high performance teams to succeed is a key HR function and a key HR best practice.</a:t>
            </a:r>
          </a:p>
          <a:p>
            <a:endParaRPr lang="en-AU" dirty="0"/>
          </a:p>
        </p:txBody>
      </p:sp>
    </p:spTree>
    <p:extLst>
      <p:ext uri="{BB962C8B-B14F-4D97-AF65-F5344CB8AC3E}">
        <p14:creationId xmlns:p14="http://schemas.microsoft.com/office/powerpoint/2010/main" val="3743217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317B-72C1-7E21-39C6-159864F95D32}"/>
              </a:ext>
            </a:extLst>
          </p:cNvPr>
          <p:cNvSpPr>
            <a:spLocks noGrp="1"/>
          </p:cNvSpPr>
          <p:nvPr>
            <p:ph type="title"/>
          </p:nvPr>
        </p:nvSpPr>
        <p:spPr/>
        <p:txBody>
          <a:bodyPr/>
          <a:lstStyle/>
          <a:p>
            <a:r>
              <a:rPr lang="en-US" dirty="0"/>
              <a:t>Summary</a:t>
            </a:r>
            <a:endParaRPr lang="en-AU" dirty="0"/>
          </a:p>
        </p:txBody>
      </p:sp>
      <p:sp>
        <p:nvSpPr>
          <p:cNvPr id="3" name="Content Placeholder 2">
            <a:extLst>
              <a:ext uri="{FF2B5EF4-FFF2-40B4-BE49-F238E27FC236}">
                <a16:creationId xmlns:a16="http://schemas.microsoft.com/office/drawing/2014/main" id="{8843A138-EAE8-035B-13E7-8E4A24A68E2A}"/>
              </a:ext>
            </a:extLst>
          </p:cNvPr>
          <p:cNvSpPr>
            <a:spLocks noGrp="1"/>
          </p:cNvSpPr>
          <p:nvPr>
            <p:ph idx="1"/>
          </p:nvPr>
        </p:nvSpPr>
        <p:spPr/>
        <p:txBody>
          <a:bodyPr>
            <a:normAutofit fontScale="92500"/>
          </a:bodyPr>
          <a:lstStyle/>
          <a:p>
            <a:r>
              <a:rPr lang="en-US" dirty="0"/>
              <a:t>Please put some thought into how you would implement some of the practices that have been discussed today.</a:t>
            </a:r>
          </a:p>
          <a:p>
            <a:r>
              <a:rPr lang="en-US" dirty="0"/>
              <a:t>If I can be of any assistance or can answer any questions, then please email me or give me a call.</a:t>
            </a:r>
          </a:p>
          <a:p>
            <a:r>
              <a:rPr lang="en-US" dirty="0"/>
              <a:t>Thank you once again for attending today and I look forward to seeing you at the next webinar which is How to become an employee of choice.</a:t>
            </a:r>
            <a:endParaRPr lang="en-AU" dirty="0"/>
          </a:p>
        </p:txBody>
      </p:sp>
    </p:spTree>
    <p:extLst>
      <p:ext uri="{BB962C8B-B14F-4D97-AF65-F5344CB8AC3E}">
        <p14:creationId xmlns:p14="http://schemas.microsoft.com/office/powerpoint/2010/main" val="275986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30F2-6055-E555-7961-B3865737E998}"/>
              </a:ext>
            </a:extLst>
          </p:cNvPr>
          <p:cNvSpPr>
            <a:spLocks noGrp="1"/>
          </p:cNvSpPr>
          <p:nvPr>
            <p:ph type="title"/>
          </p:nvPr>
        </p:nvSpPr>
        <p:spPr/>
        <p:txBody>
          <a:bodyPr/>
          <a:lstStyle/>
          <a:p>
            <a:r>
              <a:rPr lang="en-US" dirty="0"/>
              <a:t>Introduction</a:t>
            </a:r>
            <a:endParaRPr lang="en-AU" dirty="0"/>
          </a:p>
        </p:txBody>
      </p:sp>
      <p:sp>
        <p:nvSpPr>
          <p:cNvPr id="3" name="Content Placeholder 2">
            <a:extLst>
              <a:ext uri="{FF2B5EF4-FFF2-40B4-BE49-F238E27FC236}">
                <a16:creationId xmlns:a16="http://schemas.microsoft.com/office/drawing/2014/main" id="{0A0015F5-4716-0773-7DE5-FD6B0CFE693F}"/>
              </a:ext>
            </a:extLst>
          </p:cNvPr>
          <p:cNvSpPr>
            <a:spLocks noGrp="1"/>
          </p:cNvSpPr>
          <p:nvPr>
            <p:ph idx="1"/>
          </p:nvPr>
        </p:nvSpPr>
        <p:spPr/>
        <p:txBody>
          <a:bodyPr>
            <a:normAutofit fontScale="85000" lnSpcReduction="10000"/>
          </a:bodyPr>
          <a:lstStyle/>
          <a:p>
            <a:r>
              <a:rPr lang="en-US" dirty="0"/>
              <a:t>HR best practice consists of generally and universally agreed proven principles that once properly implemented actually improve business practices.</a:t>
            </a:r>
          </a:p>
          <a:p>
            <a:r>
              <a:rPr lang="en-US" dirty="0"/>
              <a:t>In this way the HR function actually becomes an invaluable business partner to the organization improving or having a genuine impact on its ability to function at a high level and to align with both its strategic, operational, and service delivery model.</a:t>
            </a:r>
          </a:p>
          <a:p>
            <a:r>
              <a:rPr lang="en-US" dirty="0"/>
              <a:t>HR practices must show a return on investment there must be some productivity gains from the money and time invested within the HR team.</a:t>
            </a:r>
            <a:endParaRPr lang="en-AU" dirty="0"/>
          </a:p>
        </p:txBody>
      </p:sp>
    </p:spTree>
    <p:extLst>
      <p:ext uri="{BB962C8B-B14F-4D97-AF65-F5344CB8AC3E}">
        <p14:creationId xmlns:p14="http://schemas.microsoft.com/office/powerpoint/2010/main" val="21591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271A-06EE-14D7-EEAC-724C466BE06E}"/>
              </a:ext>
            </a:extLst>
          </p:cNvPr>
          <p:cNvSpPr>
            <a:spLocks noGrp="1"/>
          </p:cNvSpPr>
          <p:nvPr>
            <p:ph type="title"/>
          </p:nvPr>
        </p:nvSpPr>
        <p:spPr/>
        <p:txBody>
          <a:bodyPr/>
          <a:lstStyle/>
          <a:p>
            <a:r>
              <a:rPr lang="en-US" dirty="0"/>
              <a:t>HR Practices</a:t>
            </a:r>
            <a:endParaRPr lang="en-AU" dirty="0"/>
          </a:p>
        </p:txBody>
      </p:sp>
      <p:sp>
        <p:nvSpPr>
          <p:cNvPr id="3" name="Content Placeholder 2">
            <a:extLst>
              <a:ext uri="{FF2B5EF4-FFF2-40B4-BE49-F238E27FC236}">
                <a16:creationId xmlns:a16="http://schemas.microsoft.com/office/drawing/2014/main" id="{4D563931-F4F6-E5BE-AEEC-3595D41FDAC2}"/>
              </a:ext>
            </a:extLst>
          </p:cNvPr>
          <p:cNvSpPr>
            <a:spLocks noGrp="1"/>
          </p:cNvSpPr>
          <p:nvPr>
            <p:ph idx="1"/>
          </p:nvPr>
        </p:nvSpPr>
        <p:spPr/>
        <p:txBody>
          <a:bodyPr>
            <a:normAutofit fontScale="77500" lnSpcReduction="20000"/>
          </a:bodyPr>
          <a:lstStyle/>
          <a:p>
            <a:r>
              <a:rPr lang="en-US" dirty="0"/>
              <a:t>Depending on your organization's individual challenges, structures, goals, priorities and or needs which of those practices are emphasized will depend on your skill and knowledge and the requirements of your business.</a:t>
            </a:r>
          </a:p>
          <a:p>
            <a:r>
              <a:rPr lang="en-US" dirty="0"/>
              <a:t>This will certainly change from time to time, so flexibility and an open mind are crucial for success.</a:t>
            </a:r>
          </a:p>
          <a:p>
            <a:r>
              <a:rPr lang="en-US" dirty="0"/>
              <a:t>HR practices are broad in scope and should be directly linked to the organizations mission statement and goals. There should be a direct synergy between the practices and overall direction of the business.</a:t>
            </a:r>
          </a:p>
          <a:p>
            <a:r>
              <a:rPr lang="en-US" dirty="0"/>
              <a:t>How we evaluate the success of those practices is also challenging so we need to look at a number of evaluation methodologies to see is we are being successful.</a:t>
            </a:r>
            <a:endParaRPr lang="en-AU" dirty="0"/>
          </a:p>
        </p:txBody>
      </p:sp>
    </p:spTree>
    <p:extLst>
      <p:ext uri="{BB962C8B-B14F-4D97-AF65-F5344CB8AC3E}">
        <p14:creationId xmlns:p14="http://schemas.microsoft.com/office/powerpoint/2010/main" val="187735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07B82-3FBB-140A-6D20-83047CC895DB}"/>
              </a:ext>
            </a:extLst>
          </p:cNvPr>
          <p:cNvSpPr>
            <a:spLocks noGrp="1"/>
          </p:cNvSpPr>
          <p:nvPr>
            <p:ph type="title"/>
          </p:nvPr>
        </p:nvSpPr>
        <p:spPr/>
        <p:txBody>
          <a:bodyPr/>
          <a:lstStyle/>
          <a:p>
            <a:r>
              <a:rPr lang="en-US" dirty="0"/>
              <a:t>Foundational Guidelines</a:t>
            </a:r>
            <a:endParaRPr lang="en-AU" dirty="0"/>
          </a:p>
        </p:txBody>
      </p:sp>
      <p:sp>
        <p:nvSpPr>
          <p:cNvPr id="3" name="Content Placeholder 2">
            <a:extLst>
              <a:ext uri="{FF2B5EF4-FFF2-40B4-BE49-F238E27FC236}">
                <a16:creationId xmlns:a16="http://schemas.microsoft.com/office/drawing/2014/main" id="{0474745D-05BE-447F-047E-4D92CD0103FE}"/>
              </a:ext>
            </a:extLst>
          </p:cNvPr>
          <p:cNvSpPr>
            <a:spLocks noGrp="1"/>
          </p:cNvSpPr>
          <p:nvPr>
            <p:ph idx="1"/>
          </p:nvPr>
        </p:nvSpPr>
        <p:spPr/>
        <p:txBody>
          <a:bodyPr>
            <a:normAutofit fontScale="92500" lnSpcReduction="20000"/>
          </a:bodyPr>
          <a:lstStyle/>
          <a:p>
            <a:r>
              <a:rPr lang="en-US" dirty="0"/>
              <a:t>HR best practice is based on foundational guidelines but are subject to change due to the impact of things that may be beyond our control. One example is the recent COVID19 pandemic which resulted in drastic changes of how we run our business with the introduction of remote working for example.</a:t>
            </a:r>
          </a:p>
          <a:p>
            <a:r>
              <a:rPr lang="en-US" dirty="0"/>
              <a:t>Best practices are those principles which have been proven through passage of time to work universally regardless of the type and function of your business.</a:t>
            </a:r>
            <a:endParaRPr lang="en-AU" dirty="0"/>
          </a:p>
        </p:txBody>
      </p:sp>
    </p:spTree>
    <p:extLst>
      <p:ext uri="{BB962C8B-B14F-4D97-AF65-F5344CB8AC3E}">
        <p14:creationId xmlns:p14="http://schemas.microsoft.com/office/powerpoint/2010/main" val="1147517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39450-FB13-601C-3F32-FCB6B2C74DEE}"/>
              </a:ext>
            </a:extLst>
          </p:cNvPr>
          <p:cNvSpPr>
            <a:spLocks noGrp="1"/>
          </p:cNvSpPr>
          <p:nvPr>
            <p:ph type="title"/>
          </p:nvPr>
        </p:nvSpPr>
        <p:spPr/>
        <p:txBody>
          <a:bodyPr/>
          <a:lstStyle/>
          <a:p>
            <a:r>
              <a:rPr lang="en-US" dirty="0"/>
              <a:t>Let’s think pro-active</a:t>
            </a:r>
            <a:endParaRPr lang="en-AU" dirty="0"/>
          </a:p>
        </p:txBody>
      </p:sp>
      <p:sp>
        <p:nvSpPr>
          <p:cNvPr id="3" name="Content Placeholder 2">
            <a:extLst>
              <a:ext uri="{FF2B5EF4-FFF2-40B4-BE49-F238E27FC236}">
                <a16:creationId xmlns:a16="http://schemas.microsoft.com/office/drawing/2014/main" id="{97ED453F-466E-C864-849F-EACF48CB7F53}"/>
              </a:ext>
            </a:extLst>
          </p:cNvPr>
          <p:cNvSpPr>
            <a:spLocks noGrp="1"/>
          </p:cNvSpPr>
          <p:nvPr>
            <p:ph idx="1"/>
          </p:nvPr>
        </p:nvSpPr>
        <p:spPr/>
        <p:txBody>
          <a:bodyPr/>
          <a:lstStyle/>
          <a:p>
            <a:r>
              <a:rPr lang="en-US" dirty="0"/>
              <a:t>HR best practices are pro-active rather than reactive and a lot of HR practitioners spend the majority of their time reacting to issues that occur sometimes due to sheer work pressure and being under resourced and also perhaps due to a lack of understanding and support as to how HR can be a powerful ally in supporting business growth, success and efficiency.</a:t>
            </a:r>
            <a:endParaRPr lang="en-AU" dirty="0"/>
          </a:p>
        </p:txBody>
      </p:sp>
    </p:spTree>
    <p:extLst>
      <p:ext uri="{BB962C8B-B14F-4D97-AF65-F5344CB8AC3E}">
        <p14:creationId xmlns:p14="http://schemas.microsoft.com/office/powerpoint/2010/main" val="309791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845C-B19E-36C2-058D-B195BB44B0FC}"/>
              </a:ext>
            </a:extLst>
          </p:cNvPr>
          <p:cNvSpPr>
            <a:spLocks noGrp="1"/>
          </p:cNvSpPr>
          <p:nvPr>
            <p:ph type="title"/>
          </p:nvPr>
        </p:nvSpPr>
        <p:spPr/>
        <p:txBody>
          <a:bodyPr/>
          <a:lstStyle/>
          <a:p>
            <a:r>
              <a:rPr lang="en-US" dirty="0"/>
              <a:t>HR activities</a:t>
            </a:r>
            <a:endParaRPr lang="en-AU" dirty="0"/>
          </a:p>
        </p:txBody>
      </p:sp>
      <p:sp>
        <p:nvSpPr>
          <p:cNvPr id="3" name="Content Placeholder 2">
            <a:extLst>
              <a:ext uri="{FF2B5EF4-FFF2-40B4-BE49-F238E27FC236}">
                <a16:creationId xmlns:a16="http://schemas.microsoft.com/office/drawing/2014/main" id="{41335F36-D8F7-CA0D-221A-639FEAA73684}"/>
              </a:ext>
            </a:extLst>
          </p:cNvPr>
          <p:cNvSpPr>
            <a:spLocks noGrp="1"/>
          </p:cNvSpPr>
          <p:nvPr>
            <p:ph idx="1"/>
          </p:nvPr>
        </p:nvSpPr>
        <p:spPr/>
        <p:txBody>
          <a:bodyPr>
            <a:normAutofit fontScale="70000" lnSpcReduction="20000"/>
          </a:bodyPr>
          <a:lstStyle/>
          <a:p>
            <a:r>
              <a:rPr lang="en-US" dirty="0"/>
              <a:t>There is a difference between HR practices and HR activities just like the difference between a policy and a procedure. Activities are the daily tasks that are implemented to actually support those practices.</a:t>
            </a:r>
          </a:p>
          <a:p>
            <a:r>
              <a:rPr lang="en-US" dirty="0"/>
              <a:t>The starting point is to be honest and look at what is working and what is not working or where there is room for improvement. The 360-degree feedback model may be one way to ascertain this.</a:t>
            </a:r>
          </a:p>
          <a:p>
            <a:r>
              <a:rPr lang="en-US" dirty="0"/>
              <a:t>You must also prioritize the needs of your organization and the needs of your people.</a:t>
            </a:r>
          </a:p>
          <a:p>
            <a:r>
              <a:rPr lang="en-US" dirty="0"/>
              <a:t>Now let's investigate some specific HR best practices for consideration. The purpose of today is to simply put some thought into those and as in all things take what is useful from this discussion that you can utilize for your organization.</a:t>
            </a:r>
            <a:endParaRPr lang="en-AU" dirty="0"/>
          </a:p>
        </p:txBody>
      </p:sp>
    </p:spTree>
    <p:extLst>
      <p:ext uri="{BB962C8B-B14F-4D97-AF65-F5344CB8AC3E}">
        <p14:creationId xmlns:p14="http://schemas.microsoft.com/office/powerpoint/2010/main" val="4227897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1463-AD57-B73B-2FBC-FF65D0DA587A}"/>
              </a:ext>
            </a:extLst>
          </p:cNvPr>
          <p:cNvSpPr>
            <a:spLocks noGrp="1"/>
          </p:cNvSpPr>
          <p:nvPr>
            <p:ph type="title"/>
          </p:nvPr>
        </p:nvSpPr>
        <p:spPr>
          <a:xfrm>
            <a:off x="1322772" y="351490"/>
            <a:ext cx="7683623" cy="760691"/>
          </a:xfrm>
        </p:spPr>
        <p:txBody>
          <a:bodyPr>
            <a:normAutofit fontScale="90000"/>
          </a:bodyPr>
          <a:lstStyle/>
          <a:p>
            <a:r>
              <a:rPr lang="en-US" dirty="0"/>
              <a:t>Providing Security to Employees</a:t>
            </a:r>
            <a:endParaRPr lang="en-AU" dirty="0"/>
          </a:p>
        </p:txBody>
      </p:sp>
      <p:sp>
        <p:nvSpPr>
          <p:cNvPr id="3" name="Content Placeholder 2">
            <a:extLst>
              <a:ext uri="{FF2B5EF4-FFF2-40B4-BE49-F238E27FC236}">
                <a16:creationId xmlns:a16="http://schemas.microsoft.com/office/drawing/2014/main" id="{2BF3A193-9141-0FA1-96F9-D8099019A9D8}"/>
              </a:ext>
            </a:extLst>
          </p:cNvPr>
          <p:cNvSpPr>
            <a:spLocks noGrp="1"/>
          </p:cNvSpPr>
          <p:nvPr>
            <p:ph idx="1"/>
          </p:nvPr>
        </p:nvSpPr>
        <p:spPr/>
        <p:txBody>
          <a:bodyPr>
            <a:normAutofit fontScale="77500" lnSpcReduction="20000"/>
          </a:bodyPr>
          <a:lstStyle/>
          <a:p>
            <a:r>
              <a:rPr lang="en-US" dirty="0"/>
              <a:t>This is the biggest challenge of 2024 and moving forwards.</a:t>
            </a:r>
          </a:p>
          <a:p>
            <a:r>
              <a:rPr lang="en-US" dirty="0"/>
              <a:t>With the impact of the economy and people’s absolute dependence of their financial viability on their employment will little safety net for some people and an increase in every aspect of cost of living the stress of security of employment is on the minds of all employees.</a:t>
            </a:r>
          </a:p>
          <a:p>
            <a:r>
              <a:rPr lang="en-US" dirty="0"/>
              <a:t>Some people so not have a large safety net, if they lose their employment their ability and or capacity to stay afloat and meet their responsibilities can be quickly devastating. People who are constantly worried about job security are not productive employees through no fault of their own. The constant fear of losing their role for one reason or another strikes fear and heartache into people and this has a major impact on their capacity to be productive.</a:t>
            </a:r>
            <a:endParaRPr lang="en-AU" dirty="0"/>
          </a:p>
        </p:txBody>
      </p:sp>
    </p:spTree>
    <p:extLst>
      <p:ext uri="{BB962C8B-B14F-4D97-AF65-F5344CB8AC3E}">
        <p14:creationId xmlns:p14="http://schemas.microsoft.com/office/powerpoint/2010/main" val="249962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1A05-ED81-5070-1F09-C49F74592558}"/>
              </a:ext>
            </a:extLst>
          </p:cNvPr>
          <p:cNvSpPr>
            <a:spLocks noGrp="1"/>
          </p:cNvSpPr>
          <p:nvPr>
            <p:ph type="title"/>
          </p:nvPr>
        </p:nvSpPr>
        <p:spPr/>
        <p:txBody>
          <a:bodyPr/>
          <a:lstStyle/>
          <a:p>
            <a:r>
              <a:rPr lang="en-US" dirty="0"/>
              <a:t>Job security</a:t>
            </a:r>
            <a:endParaRPr lang="en-AU" dirty="0"/>
          </a:p>
        </p:txBody>
      </p:sp>
      <p:sp>
        <p:nvSpPr>
          <p:cNvPr id="3" name="Content Placeholder 2">
            <a:extLst>
              <a:ext uri="{FF2B5EF4-FFF2-40B4-BE49-F238E27FC236}">
                <a16:creationId xmlns:a16="http://schemas.microsoft.com/office/drawing/2014/main" id="{C7464361-8D7B-7B68-6B16-C1B5F06AEF82}"/>
              </a:ext>
            </a:extLst>
          </p:cNvPr>
          <p:cNvSpPr>
            <a:spLocks noGrp="1"/>
          </p:cNvSpPr>
          <p:nvPr>
            <p:ph idx="1"/>
          </p:nvPr>
        </p:nvSpPr>
        <p:spPr/>
        <p:txBody>
          <a:bodyPr>
            <a:normAutofit fontScale="70000" lnSpcReduction="20000"/>
          </a:bodyPr>
          <a:lstStyle/>
          <a:p>
            <a:r>
              <a:rPr lang="en-US" dirty="0"/>
              <a:t>Employment which enables a person to provide for themselves and or their family and to meet those financial responsibilities is the number one reason why people come to work. The concept and peace of mind of having a degree of job security is essential and is the forefront of what HR does. In other words, HR should have the proper workforce planning model in place to ensure that each role filled is valuable and necessary. (discuss)</a:t>
            </a:r>
          </a:p>
          <a:p>
            <a:r>
              <a:rPr lang="en-US" dirty="0"/>
              <a:t>Organization’s which are constantly in panic mode going through redundancies and change management reflects poorly on people's perception of the security of their role.</a:t>
            </a:r>
          </a:p>
          <a:p>
            <a:r>
              <a:rPr lang="en-US" dirty="0"/>
              <a:t>It is extremely difficult for people to concentrate on their role if they are always in a worried state. Frightened to make decisions or to  take responsibility in case it cost them their role.</a:t>
            </a:r>
          </a:p>
          <a:p>
            <a:r>
              <a:rPr lang="en-US" dirty="0"/>
              <a:t>Employment security also benefits an organization by retaining their people and showing that loyalty is valued and reciprocated.</a:t>
            </a:r>
            <a:endParaRPr lang="en-AU" dirty="0"/>
          </a:p>
        </p:txBody>
      </p:sp>
    </p:spTree>
    <p:extLst>
      <p:ext uri="{BB962C8B-B14F-4D97-AF65-F5344CB8AC3E}">
        <p14:creationId xmlns:p14="http://schemas.microsoft.com/office/powerpoint/2010/main" val="910028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8309</TotalTime>
  <Words>2742</Words>
  <Application>Microsoft Office PowerPoint</Application>
  <PresentationFormat>On-screen Show (4:3)</PresentationFormat>
  <Paragraphs>189</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HR Best Practice</vt:lpstr>
      <vt:lpstr>Introduction</vt:lpstr>
      <vt:lpstr>HR Practices</vt:lpstr>
      <vt:lpstr>Foundational Guidelines</vt:lpstr>
      <vt:lpstr>Let’s think pro-active</vt:lpstr>
      <vt:lpstr>HR activities</vt:lpstr>
      <vt:lpstr>Providing Security to Employees</vt:lpstr>
      <vt:lpstr>Job security</vt:lpstr>
      <vt:lpstr>Job Security</vt:lpstr>
      <vt:lpstr>Induction and Onboarding</vt:lpstr>
      <vt:lpstr>Induction and On boarding</vt:lpstr>
      <vt:lpstr>Induction and Onboarding</vt:lpstr>
      <vt:lpstr>How to induct</vt:lpstr>
      <vt:lpstr>Hire good People</vt:lpstr>
      <vt:lpstr>Good People</vt:lpstr>
      <vt:lpstr>How do you achieve this</vt:lpstr>
      <vt:lpstr>Say goodbye with honor</vt:lpstr>
      <vt:lpstr>Invest in Health and Safety</vt:lpstr>
      <vt:lpstr>Reward and Recognise your People</vt:lpstr>
      <vt:lpstr>Support Professional Development</vt:lpstr>
      <vt:lpstr>Learning</vt:lpstr>
      <vt:lpstr>Create flexible work opportunities</vt:lpstr>
      <vt:lpstr>Build an inclusive Culture</vt:lpstr>
      <vt:lpstr>How to achieve this</vt:lpstr>
      <vt:lpstr>Other HR Best Practice Suggestions</vt:lpstr>
      <vt:lpstr>Self managed and effective teams</vt:lpstr>
      <vt:lpstr>Summary</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93</cp:revision>
  <cp:lastPrinted>2024-03-06T00:41:16Z</cp:lastPrinted>
  <dcterms:created xsi:type="dcterms:W3CDTF">2013-06-07T07:05:37Z</dcterms:created>
  <dcterms:modified xsi:type="dcterms:W3CDTF">2024-03-07T22:10:24Z</dcterms:modified>
</cp:coreProperties>
</file>