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8" r:id="rId3"/>
    <p:sldId id="259" r:id="rId4"/>
    <p:sldId id="260" r:id="rId5"/>
    <p:sldId id="261" r:id="rId6"/>
    <p:sldId id="262" r:id="rId7"/>
    <p:sldId id="263" r:id="rId8"/>
    <p:sldId id="264" r:id="rId9"/>
    <p:sldId id="265" r:id="rId10"/>
    <p:sldId id="266" r:id="rId11"/>
    <p:sldId id="268" r:id="rId12"/>
    <p:sldId id="267" r:id="rId13"/>
    <p:sldId id="269" r:id="rId14"/>
    <p:sldId id="270" r:id="rId15"/>
    <p:sldId id="271" r:id="rId16"/>
    <p:sldId id="272" r:id="rId17"/>
    <p:sldId id="273" r:id="rId18"/>
    <p:sldId id="274" r:id="rId19"/>
    <p:sldId id="275" r:id="rId2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snapToObjects="1">
      <p:cViewPr varScale="1">
        <p:scale>
          <a:sx n="114" d="100"/>
          <a:sy n="114" d="100"/>
        </p:scale>
        <p:origin x="156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696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5839" y="0"/>
            <a:ext cx="2949786" cy="496967"/>
          </a:xfrm>
          <a:prstGeom prst="rect">
            <a:avLst/>
          </a:prstGeom>
        </p:spPr>
        <p:txBody>
          <a:bodyPr vert="horz" lIns="91440" tIns="45720" rIns="91440" bIns="45720" rtlCol="0"/>
          <a:lstStyle>
            <a:lvl1pPr algn="r">
              <a:defRPr sz="1200"/>
            </a:lvl1pPr>
          </a:lstStyle>
          <a:p>
            <a:fld id="{2828BAED-9A8B-EB43-976A-933A7AA56D96}" type="datetimeFigureOut">
              <a:rPr lang="en-US" smtClean="0"/>
              <a:pPr/>
              <a:t>7/11/2024</a:t>
            </a:fld>
            <a:endParaRPr lang="en-US" dirty="0"/>
          </a:p>
        </p:txBody>
      </p:sp>
      <p:sp>
        <p:nvSpPr>
          <p:cNvPr id="4" name="Slide Image Placeholder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1" y="9440646"/>
            <a:ext cx="2949786" cy="49696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39" y="9440646"/>
            <a:ext cx="2949786" cy="496967"/>
          </a:xfrm>
          <a:prstGeom prst="rect">
            <a:avLst/>
          </a:prstGeom>
        </p:spPr>
        <p:txBody>
          <a:bodyPr vert="horz" lIns="91440" tIns="45720" rIns="91440" bIns="45720" rtlCol="0" anchor="b"/>
          <a:lstStyle>
            <a:lvl1pPr algn="r">
              <a:defRPr sz="1200"/>
            </a:lvl1pPr>
          </a:lstStyle>
          <a:p>
            <a:fld id="{35F59676-464C-D142-948B-37E6FA024041}" type="slidenum">
              <a:rPr lang="en-US" smtClean="0"/>
              <a:pPr/>
              <a:t>‹#›</a:t>
            </a:fld>
            <a:endParaRPr lang="en-US" dirty="0"/>
          </a:p>
        </p:txBody>
      </p:sp>
    </p:spTree>
    <p:extLst>
      <p:ext uri="{BB962C8B-B14F-4D97-AF65-F5344CB8AC3E}">
        <p14:creationId xmlns:p14="http://schemas.microsoft.com/office/powerpoint/2010/main" val="2747157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EBDDEF6-05B9-9F45-B4F0-84A09E0AC674}" type="datetimeFigureOut">
              <a:rPr lang="en-US" smtClean="0"/>
              <a:pPr/>
              <a:t>7/11/2024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C3641-FF1C-F441-BC6A-19817A9C2E5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DDEF6-05B9-9F45-B4F0-84A09E0AC674}" type="datetimeFigureOut">
              <a:rPr lang="en-US" smtClean="0"/>
              <a:pPr/>
              <a:t>7/11/2024</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8C3641-FF1C-F441-BC6A-19817A9C2E56}" type="slidenum">
              <a:rPr lang="en-US" smtClean="0"/>
              <a:pPr/>
              <a:t>‹#›</a:t>
            </a:fld>
            <a:endParaRPr lang="en-US" dirty="0"/>
          </a:p>
        </p:txBody>
      </p:sp>
      <p:pic>
        <p:nvPicPr>
          <p:cNvPr id="7" name="Picture 6" descr="CMS1010-PPT-Foot.jpg"/>
          <p:cNvPicPr>
            <a:picLocks noChangeAspect="1"/>
          </p:cNvPicPr>
          <p:nvPr userDrawn="1"/>
        </p:nvPicPr>
        <p:blipFill>
          <a:blip r:embed="rId13"/>
          <a:stretch>
            <a:fillRect/>
          </a:stretch>
        </p:blipFill>
        <p:spPr>
          <a:xfrm>
            <a:off x="0" y="6259929"/>
            <a:ext cx="9144000" cy="603504"/>
          </a:xfrm>
          <a:prstGeom prst="rect">
            <a:avLst/>
          </a:prstGeom>
        </p:spPr>
      </p:pic>
      <p:pic>
        <p:nvPicPr>
          <p:cNvPr id="8" name="Picture 7" descr="CMS1010-PPT-Head.jpg"/>
          <p:cNvPicPr>
            <a:picLocks noChangeAspect="1"/>
          </p:cNvPicPr>
          <p:nvPr userDrawn="1"/>
        </p:nvPicPr>
        <p:blipFill>
          <a:blip r:embed="rId14"/>
          <a:stretch>
            <a:fillRect/>
          </a:stretch>
        </p:blipFill>
        <p:spPr>
          <a:xfrm>
            <a:off x="0" y="1674"/>
            <a:ext cx="9144000" cy="140208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MS1010-PPT.jpg"/>
          <p:cNvPicPr>
            <a:picLocks noChangeAspect="1"/>
          </p:cNvPicPr>
          <p:nvPr/>
        </p:nvPicPr>
        <p:blipFill>
          <a:blip r:embed="rId2"/>
          <a:stretch>
            <a:fillRect/>
          </a:stretch>
        </p:blipFill>
        <p:spPr>
          <a:xfrm>
            <a:off x="0" y="0"/>
            <a:ext cx="9144000" cy="6858000"/>
          </a:xfrm>
          <a:prstGeom prst="rect">
            <a:avLst/>
          </a:prstGeom>
        </p:spPr>
      </p:pic>
      <p:sp>
        <p:nvSpPr>
          <p:cNvPr id="3" name="TextBox 2"/>
          <p:cNvSpPr txBox="1"/>
          <p:nvPr/>
        </p:nvSpPr>
        <p:spPr>
          <a:xfrm>
            <a:off x="2474752" y="2404558"/>
            <a:ext cx="6245918" cy="1815882"/>
          </a:xfrm>
          <a:prstGeom prst="rect">
            <a:avLst/>
          </a:prstGeom>
          <a:noFill/>
        </p:spPr>
        <p:txBody>
          <a:bodyPr wrap="square" rtlCol="0">
            <a:spAutoFit/>
          </a:bodyPr>
          <a:lstStyle/>
          <a:p>
            <a:pPr algn="r"/>
            <a:r>
              <a:rPr lang="en-US" sz="3200" dirty="0">
                <a:solidFill>
                  <a:schemeClr val="bg1"/>
                </a:solidFill>
                <a:latin typeface="Arial"/>
              </a:rPr>
              <a:t>Performance Management </a:t>
            </a:r>
          </a:p>
          <a:p>
            <a:pPr algn="r"/>
            <a:r>
              <a:rPr lang="en-US" sz="3200" dirty="0">
                <a:solidFill>
                  <a:schemeClr val="bg1"/>
                </a:solidFill>
                <a:latin typeface="Arial"/>
              </a:rPr>
              <a:t>for Managers </a:t>
            </a:r>
          </a:p>
          <a:p>
            <a:pPr algn="r"/>
            <a:r>
              <a:rPr lang="en-US" sz="2400" dirty="0">
                <a:solidFill>
                  <a:schemeClr val="bg1"/>
                </a:solidFill>
                <a:latin typeface="Arial"/>
              </a:rPr>
              <a:t>Kevin Prendergast CEO</a:t>
            </a:r>
          </a:p>
          <a:p>
            <a:pPr algn="r"/>
            <a:r>
              <a:rPr lang="en-US" sz="2400" dirty="0">
                <a:solidFill>
                  <a:schemeClr val="bg1"/>
                </a:solidFill>
                <a:latin typeface="Arial"/>
              </a:rPr>
              <a:t>Community Management Solutions</a:t>
            </a:r>
            <a:endParaRPr lang="en-US" dirty="0">
              <a:solidFill>
                <a:schemeClr val="bg1"/>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B33BB-FEBF-D559-95AA-B52D55E0DF4D}"/>
              </a:ext>
            </a:extLst>
          </p:cNvPr>
          <p:cNvSpPr>
            <a:spLocks noGrp="1"/>
          </p:cNvSpPr>
          <p:nvPr>
            <p:ph type="title"/>
          </p:nvPr>
        </p:nvSpPr>
        <p:spPr/>
        <p:txBody>
          <a:bodyPr/>
          <a:lstStyle/>
          <a:p>
            <a:r>
              <a:rPr lang="en-US" dirty="0"/>
              <a:t>What does it look like</a:t>
            </a:r>
            <a:endParaRPr lang="en-AU" dirty="0"/>
          </a:p>
        </p:txBody>
      </p:sp>
      <p:sp>
        <p:nvSpPr>
          <p:cNvPr id="3" name="Content Placeholder 2">
            <a:extLst>
              <a:ext uri="{FF2B5EF4-FFF2-40B4-BE49-F238E27FC236}">
                <a16:creationId xmlns:a16="http://schemas.microsoft.com/office/drawing/2014/main" id="{C288B89B-0848-6E4D-E5D3-CE11C43EEE0D}"/>
              </a:ext>
            </a:extLst>
          </p:cNvPr>
          <p:cNvSpPr>
            <a:spLocks noGrp="1"/>
          </p:cNvSpPr>
          <p:nvPr>
            <p:ph idx="1"/>
          </p:nvPr>
        </p:nvSpPr>
        <p:spPr/>
        <p:txBody>
          <a:bodyPr>
            <a:normAutofit fontScale="55000" lnSpcReduction="20000"/>
          </a:bodyPr>
          <a:lstStyle/>
          <a:p>
            <a:r>
              <a:rPr lang="en-US" dirty="0"/>
              <a:t>There are a lot of different systems put in place by various organization's not all are identical, and a lot are a work in motion, some are a combination of a new framework whilst continuing with the traditional appraisal system as discussed.</a:t>
            </a:r>
          </a:p>
          <a:p>
            <a:r>
              <a:rPr lang="en-US" dirty="0"/>
              <a:t>New performance cycle systems generally include:</a:t>
            </a:r>
          </a:p>
          <a:p>
            <a:r>
              <a:rPr lang="en-US" dirty="0"/>
              <a:t>Transparent, honest, and ethical communication by management.</a:t>
            </a:r>
          </a:p>
          <a:p>
            <a:r>
              <a:rPr lang="en-US" dirty="0"/>
              <a:t>Setting specific individual and team goals (Discuss)</a:t>
            </a:r>
          </a:p>
          <a:p>
            <a:r>
              <a:rPr lang="en-US" dirty="0"/>
              <a:t>A continuous not an annual process.</a:t>
            </a:r>
          </a:p>
          <a:p>
            <a:r>
              <a:rPr lang="en-US" dirty="0"/>
              <a:t>Meaningful conversations not a tick the box approach.</a:t>
            </a:r>
          </a:p>
          <a:p>
            <a:r>
              <a:rPr lang="en-US" dirty="0"/>
              <a:t>Train your managers.</a:t>
            </a:r>
          </a:p>
          <a:p>
            <a:r>
              <a:rPr lang="en-US" dirty="0"/>
              <a:t>Hold performance review calibration sessions. (How to measure)</a:t>
            </a:r>
          </a:p>
          <a:p>
            <a:r>
              <a:rPr lang="en-US" dirty="0"/>
              <a:t>360-degree assessment</a:t>
            </a:r>
          </a:p>
          <a:p>
            <a:r>
              <a:rPr lang="en-US" dirty="0"/>
              <a:t>Take action when it is clear that someone is not delivering in their role.</a:t>
            </a:r>
          </a:p>
          <a:p>
            <a:r>
              <a:rPr lang="en-US" dirty="0"/>
              <a:t>Show your appreciation for an employee’s hard work.</a:t>
            </a:r>
          </a:p>
          <a:p>
            <a:r>
              <a:rPr lang="en-US" dirty="0"/>
              <a:t>Forward not backward looking.</a:t>
            </a:r>
          </a:p>
          <a:p>
            <a:r>
              <a:rPr lang="en-US" dirty="0"/>
              <a:t>How can I be better tomorrow than I was today?</a:t>
            </a:r>
          </a:p>
          <a:p>
            <a:endParaRPr lang="en-US" dirty="0"/>
          </a:p>
          <a:p>
            <a:pPr marL="0" indent="0">
              <a:buNone/>
            </a:pPr>
            <a:endParaRPr lang="en-AU" dirty="0"/>
          </a:p>
        </p:txBody>
      </p:sp>
    </p:spTree>
    <p:extLst>
      <p:ext uri="{BB962C8B-B14F-4D97-AF65-F5344CB8AC3E}">
        <p14:creationId xmlns:p14="http://schemas.microsoft.com/office/powerpoint/2010/main" val="276164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61477-2F34-7C33-C0BF-9F23C0C4B77F}"/>
              </a:ext>
            </a:extLst>
          </p:cNvPr>
          <p:cNvSpPr>
            <a:spLocks noGrp="1"/>
          </p:cNvSpPr>
          <p:nvPr>
            <p:ph type="title"/>
          </p:nvPr>
        </p:nvSpPr>
        <p:spPr/>
        <p:txBody>
          <a:bodyPr/>
          <a:lstStyle/>
          <a:p>
            <a:r>
              <a:rPr lang="en-US" dirty="0"/>
              <a:t>Building blocks</a:t>
            </a:r>
            <a:endParaRPr lang="en-AU" dirty="0"/>
          </a:p>
        </p:txBody>
      </p:sp>
      <p:sp>
        <p:nvSpPr>
          <p:cNvPr id="3" name="Content Placeholder 2">
            <a:extLst>
              <a:ext uri="{FF2B5EF4-FFF2-40B4-BE49-F238E27FC236}">
                <a16:creationId xmlns:a16="http://schemas.microsoft.com/office/drawing/2014/main" id="{A3F53DDB-AF4B-4152-FF52-82AF4370A09E}"/>
              </a:ext>
            </a:extLst>
          </p:cNvPr>
          <p:cNvSpPr>
            <a:spLocks noGrp="1"/>
          </p:cNvSpPr>
          <p:nvPr>
            <p:ph idx="1"/>
          </p:nvPr>
        </p:nvSpPr>
        <p:spPr/>
        <p:txBody>
          <a:bodyPr>
            <a:normAutofit fontScale="62500" lnSpcReduction="20000"/>
          </a:bodyPr>
          <a:lstStyle/>
          <a:p>
            <a:r>
              <a:rPr lang="en-US" dirty="0"/>
              <a:t>Goal setting for individuals and teams</a:t>
            </a:r>
          </a:p>
          <a:p>
            <a:r>
              <a:rPr lang="en-US" dirty="0"/>
              <a:t>Shared ownership</a:t>
            </a:r>
          </a:p>
          <a:p>
            <a:r>
              <a:rPr lang="en-US" dirty="0"/>
              <a:t>Improved engagement</a:t>
            </a:r>
          </a:p>
          <a:p>
            <a:r>
              <a:rPr lang="en-US" dirty="0"/>
              <a:t>Alignment with cultural values</a:t>
            </a:r>
          </a:p>
          <a:p>
            <a:r>
              <a:rPr lang="en-US" dirty="0"/>
              <a:t>Genuine motivation</a:t>
            </a:r>
          </a:p>
          <a:p>
            <a:r>
              <a:rPr lang="en-US" dirty="0"/>
              <a:t>Transparency and accountability</a:t>
            </a:r>
          </a:p>
          <a:p>
            <a:r>
              <a:rPr lang="en-US" dirty="0"/>
              <a:t>Get employee feedback on your current system</a:t>
            </a:r>
          </a:p>
          <a:p>
            <a:r>
              <a:rPr lang="en-US" dirty="0"/>
              <a:t>Maintain a routine of feedback and check ins</a:t>
            </a:r>
          </a:p>
          <a:p>
            <a:r>
              <a:rPr lang="en-US" dirty="0"/>
              <a:t>Lead by example</a:t>
            </a:r>
          </a:p>
          <a:p>
            <a:r>
              <a:rPr lang="en-US" dirty="0"/>
              <a:t>Keep things positive</a:t>
            </a:r>
          </a:p>
          <a:p>
            <a:r>
              <a:rPr lang="en-US" dirty="0"/>
              <a:t>Constructive realistic and actionable feedback without ulterior motives.</a:t>
            </a:r>
          </a:p>
          <a:p>
            <a:r>
              <a:rPr lang="en-US" dirty="0"/>
              <a:t>Provide support for underperformance.</a:t>
            </a:r>
          </a:p>
          <a:p>
            <a:r>
              <a:rPr lang="en-US" dirty="0"/>
              <a:t>Promote employee growth as part of your succession plan.</a:t>
            </a:r>
          </a:p>
          <a:p>
            <a:endParaRPr lang="en-AU" dirty="0"/>
          </a:p>
        </p:txBody>
      </p:sp>
    </p:spTree>
    <p:extLst>
      <p:ext uri="{BB962C8B-B14F-4D97-AF65-F5344CB8AC3E}">
        <p14:creationId xmlns:p14="http://schemas.microsoft.com/office/powerpoint/2010/main" val="807278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B1EC0-EBF0-C606-FC45-4D58FB9F41B4}"/>
              </a:ext>
            </a:extLst>
          </p:cNvPr>
          <p:cNvSpPr>
            <a:spLocks noGrp="1"/>
          </p:cNvSpPr>
          <p:nvPr>
            <p:ph type="title"/>
          </p:nvPr>
        </p:nvSpPr>
        <p:spPr>
          <a:xfrm>
            <a:off x="1652630" y="274639"/>
            <a:ext cx="7340367" cy="1143000"/>
          </a:xfrm>
        </p:spPr>
        <p:txBody>
          <a:bodyPr>
            <a:noAutofit/>
          </a:bodyPr>
          <a:lstStyle/>
          <a:p>
            <a:r>
              <a:rPr lang="en-US" sz="3600" dirty="0"/>
              <a:t>Reactive Performance Management</a:t>
            </a:r>
            <a:endParaRPr lang="en-AU" sz="3600" dirty="0"/>
          </a:p>
        </p:txBody>
      </p:sp>
      <p:sp>
        <p:nvSpPr>
          <p:cNvPr id="3" name="Content Placeholder 2">
            <a:extLst>
              <a:ext uri="{FF2B5EF4-FFF2-40B4-BE49-F238E27FC236}">
                <a16:creationId xmlns:a16="http://schemas.microsoft.com/office/drawing/2014/main" id="{FDD0D90B-222A-32FC-97B9-5515893C5007}"/>
              </a:ext>
            </a:extLst>
          </p:cNvPr>
          <p:cNvSpPr>
            <a:spLocks noGrp="1"/>
          </p:cNvSpPr>
          <p:nvPr>
            <p:ph idx="1"/>
          </p:nvPr>
        </p:nvSpPr>
        <p:spPr/>
        <p:txBody>
          <a:bodyPr>
            <a:normAutofit fontScale="85000" lnSpcReduction="10000"/>
          </a:bodyPr>
          <a:lstStyle/>
          <a:p>
            <a:r>
              <a:rPr lang="en-US" dirty="0"/>
              <a:t>Okay now we have talked about how we can put processes and systems in place to develop a whole of organizational approach to performance management which is to inspire, teach, coach, support and mentor your employees and encourage them to reach their potential within your organization.</a:t>
            </a:r>
          </a:p>
          <a:p>
            <a:r>
              <a:rPr lang="en-US" dirty="0"/>
              <a:t>Let's now cover those situations where you are dealing with a performance management issue and how to ensure that you follow best practice in reacting to a performance management concern.</a:t>
            </a:r>
            <a:endParaRPr lang="en-AU" dirty="0"/>
          </a:p>
        </p:txBody>
      </p:sp>
    </p:spTree>
    <p:extLst>
      <p:ext uri="{BB962C8B-B14F-4D97-AF65-F5344CB8AC3E}">
        <p14:creationId xmlns:p14="http://schemas.microsoft.com/office/powerpoint/2010/main" val="379984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B4CA9-E927-66B9-6C0F-4D64EFA695E7}"/>
              </a:ext>
            </a:extLst>
          </p:cNvPr>
          <p:cNvSpPr>
            <a:spLocks noGrp="1"/>
          </p:cNvSpPr>
          <p:nvPr>
            <p:ph type="title"/>
          </p:nvPr>
        </p:nvSpPr>
        <p:spPr>
          <a:xfrm>
            <a:off x="1728132" y="274639"/>
            <a:ext cx="7147420" cy="1143000"/>
          </a:xfrm>
        </p:spPr>
        <p:txBody>
          <a:bodyPr>
            <a:normAutofit/>
          </a:bodyPr>
          <a:lstStyle/>
          <a:p>
            <a:r>
              <a:rPr lang="en-US" sz="3600" dirty="0"/>
              <a:t>Reactive Performance Management</a:t>
            </a:r>
            <a:endParaRPr lang="en-AU" sz="3600" dirty="0"/>
          </a:p>
        </p:txBody>
      </p:sp>
      <p:sp>
        <p:nvSpPr>
          <p:cNvPr id="3" name="Content Placeholder 2">
            <a:extLst>
              <a:ext uri="{FF2B5EF4-FFF2-40B4-BE49-F238E27FC236}">
                <a16:creationId xmlns:a16="http://schemas.microsoft.com/office/drawing/2014/main" id="{1FCCC112-D02E-6E6F-F97E-421464FDAF83}"/>
              </a:ext>
            </a:extLst>
          </p:cNvPr>
          <p:cNvSpPr>
            <a:spLocks noGrp="1"/>
          </p:cNvSpPr>
          <p:nvPr>
            <p:ph idx="1"/>
          </p:nvPr>
        </p:nvSpPr>
        <p:spPr/>
        <p:txBody>
          <a:bodyPr>
            <a:normAutofit fontScale="62500" lnSpcReduction="20000"/>
          </a:bodyPr>
          <a:lstStyle/>
          <a:p>
            <a:r>
              <a:rPr lang="en-US" dirty="0"/>
              <a:t>Possible reasons for an individual's underperformance.</a:t>
            </a:r>
          </a:p>
          <a:p>
            <a:r>
              <a:rPr lang="en-US" dirty="0"/>
              <a:t>No excuse (discuss)</a:t>
            </a:r>
          </a:p>
          <a:p>
            <a:r>
              <a:rPr lang="en-US" dirty="0"/>
              <a:t>Deliberate inappropriate behaviour (discuss)</a:t>
            </a:r>
          </a:p>
          <a:p>
            <a:r>
              <a:rPr lang="en-US" dirty="0"/>
              <a:t>Loss of interest and motivation (one the way out)</a:t>
            </a:r>
          </a:p>
          <a:p>
            <a:r>
              <a:rPr lang="en-US" dirty="0"/>
              <a:t>Reaction to a perceived wrong (discuss)</a:t>
            </a:r>
          </a:p>
          <a:p>
            <a:r>
              <a:rPr lang="en-US" dirty="0"/>
              <a:t>The person does not understand the expectations.</a:t>
            </a:r>
          </a:p>
          <a:p>
            <a:r>
              <a:rPr lang="en-US" dirty="0"/>
              <a:t>The person does not understand the impact of their behaviour</a:t>
            </a:r>
          </a:p>
          <a:p>
            <a:r>
              <a:rPr lang="en-US" dirty="0"/>
              <a:t>The employee is delusional but honest</a:t>
            </a:r>
          </a:p>
          <a:p>
            <a:r>
              <a:rPr lang="en-US" dirty="0"/>
              <a:t>Personal issues that is impacting their performance (discuss)</a:t>
            </a:r>
          </a:p>
          <a:p>
            <a:r>
              <a:rPr lang="en-US" dirty="0"/>
              <a:t>Unable to keep pace with change or technology</a:t>
            </a:r>
          </a:p>
          <a:p>
            <a:r>
              <a:rPr lang="en-US" dirty="0"/>
              <a:t>Bullying and or Harassment</a:t>
            </a:r>
          </a:p>
          <a:p>
            <a:r>
              <a:rPr lang="en-US" dirty="0"/>
              <a:t>Interpersonal differences/Cultural misunderstandings</a:t>
            </a:r>
          </a:p>
          <a:p>
            <a:r>
              <a:rPr lang="en-US" dirty="0"/>
              <a:t>Lack of confidence</a:t>
            </a:r>
          </a:p>
          <a:p>
            <a:r>
              <a:rPr lang="en-US" dirty="0"/>
              <a:t>What about a lack of team performance (discuss)</a:t>
            </a:r>
            <a:endParaRPr lang="en-AU" dirty="0"/>
          </a:p>
        </p:txBody>
      </p:sp>
    </p:spTree>
    <p:extLst>
      <p:ext uri="{BB962C8B-B14F-4D97-AF65-F5344CB8AC3E}">
        <p14:creationId xmlns:p14="http://schemas.microsoft.com/office/powerpoint/2010/main" val="661318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5BBE8-0002-EE00-F53D-E0A25B43E331}"/>
              </a:ext>
            </a:extLst>
          </p:cNvPr>
          <p:cNvSpPr>
            <a:spLocks noGrp="1"/>
          </p:cNvSpPr>
          <p:nvPr>
            <p:ph type="title"/>
          </p:nvPr>
        </p:nvSpPr>
        <p:spPr>
          <a:xfrm>
            <a:off x="1635852" y="274639"/>
            <a:ext cx="7340368" cy="1143000"/>
          </a:xfrm>
        </p:spPr>
        <p:txBody>
          <a:bodyPr>
            <a:normAutofit/>
          </a:bodyPr>
          <a:lstStyle/>
          <a:p>
            <a:r>
              <a:rPr lang="en-US" sz="4000" dirty="0"/>
              <a:t>Understanding Underperformance</a:t>
            </a:r>
            <a:endParaRPr lang="en-AU" sz="4000" dirty="0"/>
          </a:p>
        </p:txBody>
      </p:sp>
      <p:sp>
        <p:nvSpPr>
          <p:cNvPr id="3" name="Content Placeholder 2">
            <a:extLst>
              <a:ext uri="{FF2B5EF4-FFF2-40B4-BE49-F238E27FC236}">
                <a16:creationId xmlns:a16="http://schemas.microsoft.com/office/drawing/2014/main" id="{350DD343-A035-3BC2-04D9-9BC681827EA1}"/>
              </a:ext>
            </a:extLst>
          </p:cNvPr>
          <p:cNvSpPr>
            <a:spLocks noGrp="1"/>
          </p:cNvSpPr>
          <p:nvPr>
            <p:ph idx="1"/>
          </p:nvPr>
        </p:nvSpPr>
        <p:spPr/>
        <p:txBody>
          <a:bodyPr>
            <a:normAutofit fontScale="92500" lnSpcReduction="10000"/>
          </a:bodyPr>
          <a:lstStyle/>
          <a:p>
            <a:r>
              <a:rPr lang="en-US" dirty="0"/>
              <a:t>Not completing or performing your duties (the inherent requirements of the role) to a particular or required standard which is reasonable and consistent.</a:t>
            </a:r>
          </a:p>
          <a:p>
            <a:r>
              <a:rPr lang="en-US" dirty="0"/>
              <a:t>Negative and or inappropriate behaviour in the workplace.</a:t>
            </a:r>
          </a:p>
          <a:p>
            <a:r>
              <a:rPr lang="en-US" dirty="0"/>
              <a:t>Failure to comply with directions, policies and or procedures.</a:t>
            </a:r>
          </a:p>
          <a:p>
            <a:r>
              <a:rPr lang="en-US" dirty="0"/>
              <a:t>Acting inconsistently with the employer employee relationship</a:t>
            </a:r>
            <a:endParaRPr lang="en-AU" dirty="0"/>
          </a:p>
        </p:txBody>
      </p:sp>
    </p:spTree>
    <p:extLst>
      <p:ext uri="{BB962C8B-B14F-4D97-AF65-F5344CB8AC3E}">
        <p14:creationId xmlns:p14="http://schemas.microsoft.com/office/powerpoint/2010/main" val="413953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C9BE-1459-7046-FDA6-DCADA2DEA4C4}"/>
              </a:ext>
            </a:extLst>
          </p:cNvPr>
          <p:cNvSpPr>
            <a:spLocks noGrp="1"/>
          </p:cNvSpPr>
          <p:nvPr>
            <p:ph type="title"/>
          </p:nvPr>
        </p:nvSpPr>
        <p:spPr>
          <a:xfrm>
            <a:off x="2256638" y="731836"/>
            <a:ext cx="6430161" cy="847187"/>
          </a:xfrm>
        </p:spPr>
        <p:txBody>
          <a:bodyPr>
            <a:normAutofit fontScale="90000"/>
          </a:bodyPr>
          <a:lstStyle/>
          <a:p>
            <a:r>
              <a:rPr lang="en-US" dirty="0"/>
              <a:t>Address Underperformance</a:t>
            </a:r>
            <a:br>
              <a:rPr lang="en-US" dirty="0"/>
            </a:br>
            <a:endParaRPr lang="en-AU" dirty="0"/>
          </a:p>
        </p:txBody>
      </p:sp>
      <p:sp>
        <p:nvSpPr>
          <p:cNvPr id="3" name="Content Placeholder 2">
            <a:extLst>
              <a:ext uri="{FF2B5EF4-FFF2-40B4-BE49-F238E27FC236}">
                <a16:creationId xmlns:a16="http://schemas.microsoft.com/office/drawing/2014/main" id="{25D0FAB3-452F-9D3D-1B3E-AEADC46F752F}"/>
              </a:ext>
            </a:extLst>
          </p:cNvPr>
          <p:cNvSpPr>
            <a:spLocks noGrp="1"/>
          </p:cNvSpPr>
          <p:nvPr>
            <p:ph idx="1"/>
          </p:nvPr>
        </p:nvSpPr>
        <p:spPr/>
        <p:txBody>
          <a:bodyPr>
            <a:normAutofit fontScale="70000" lnSpcReduction="20000"/>
          </a:bodyPr>
          <a:lstStyle/>
          <a:p>
            <a:r>
              <a:rPr lang="en-US" dirty="0"/>
              <a:t>Identify the problem and or issue look for a pattern of consistency or an isolated incident</a:t>
            </a:r>
          </a:p>
          <a:p>
            <a:r>
              <a:rPr lang="en-US" dirty="0"/>
              <a:t>Assess and analyze what is the proportionate response, what are the options.</a:t>
            </a:r>
          </a:p>
          <a:p>
            <a:r>
              <a:rPr lang="en-US" dirty="0"/>
              <a:t>Meet with the employee</a:t>
            </a:r>
          </a:p>
          <a:p>
            <a:r>
              <a:rPr lang="en-US" dirty="0"/>
              <a:t>Follow procedural fairness and natural justice</a:t>
            </a:r>
          </a:p>
          <a:p>
            <a:r>
              <a:rPr lang="en-US" dirty="0"/>
              <a:t>Remember to offer a support person</a:t>
            </a:r>
          </a:p>
          <a:p>
            <a:r>
              <a:rPr lang="en-US" dirty="0"/>
              <a:t>Keep confidential as much as possible</a:t>
            </a:r>
          </a:p>
          <a:p>
            <a:r>
              <a:rPr lang="en-US" dirty="0"/>
              <a:t>Do not prejudge the situation nor make any predetermined decisions.</a:t>
            </a:r>
          </a:p>
          <a:p>
            <a:r>
              <a:rPr lang="en-US" dirty="0"/>
              <a:t>Be aware of prejudice.</a:t>
            </a:r>
          </a:p>
          <a:p>
            <a:r>
              <a:rPr lang="en-US" dirty="0"/>
              <a:t>Be aware of any external pressures.</a:t>
            </a:r>
          </a:p>
          <a:p>
            <a:r>
              <a:rPr lang="en-US" dirty="0"/>
              <a:t>Agree on a solution ( you may have to agree to disagree)</a:t>
            </a:r>
          </a:p>
          <a:p>
            <a:r>
              <a:rPr lang="en-US" dirty="0"/>
              <a:t>Monitor and Review</a:t>
            </a:r>
            <a:endParaRPr lang="en-AU" dirty="0"/>
          </a:p>
        </p:txBody>
      </p:sp>
    </p:spTree>
    <p:extLst>
      <p:ext uri="{BB962C8B-B14F-4D97-AF65-F5344CB8AC3E}">
        <p14:creationId xmlns:p14="http://schemas.microsoft.com/office/powerpoint/2010/main" val="2180936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E5879-C6C2-F16E-006B-E8A5476720B6}"/>
              </a:ext>
            </a:extLst>
          </p:cNvPr>
          <p:cNvSpPr>
            <a:spLocks noGrp="1"/>
          </p:cNvSpPr>
          <p:nvPr>
            <p:ph type="title"/>
          </p:nvPr>
        </p:nvSpPr>
        <p:spPr>
          <a:xfrm>
            <a:off x="1694576" y="274639"/>
            <a:ext cx="7273255" cy="1143000"/>
          </a:xfrm>
        </p:spPr>
        <p:txBody>
          <a:bodyPr>
            <a:normAutofit/>
          </a:bodyPr>
          <a:lstStyle/>
          <a:p>
            <a:r>
              <a:rPr lang="en-US" dirty="0"/>
              <a:t>Tips for performance meetings</a:t>
            </a:r>
            <a:endParaRPr lang="en-AU" dirty="0"/>
          </a:p>
        </p:txBody>
      </p:sp>
      <p:sp>
        <p:nvSpPr>
          <p:cNvPr id="3" name="Content Placeholder 2">
            <a:extLst>
              <a:ext uri="{FF2B5EF4-FFF2-40B4-BE49-F238E27FC236}">
                <a16:creationId xmlns:a16="http://schemas.microsoft.com/office/drawing/2014/main" id="{A316535C-C8F3-5E1C-9443-08E94F365C30}"/>
              </a:ext>
            </a:extLst>
          </p:cNvPr>
          <p:cNvSpPr>
            <a:spLocks noGrp="1"/>
          </p:cNvSpPr>
          <p:nvPr>
            <p:ph idx="1"/>
          </p:nvPr>
        </p:nvSpPr>
        <p:spPr/>
        <p:txBody>
          <a:bodyPr>
            <a:normAutofit fontScale="92500" lnSpcReduction="20000"/>
          </a:bodyPr>
          <a:lstStyle/>
          <a:p>
            <a:r>
              <a:rPr lang="en-US" dirty="0"/>
              <a:t>Please avoid industry jargon, use everyday language so not to alienate employees.</a:t>
            </a:r>
          </a:p>
          <a:p>
            <a:r>
              <a:rPr lang="en-US" dirty="0"/>
              <a:t>Identify and promptly address issues time is of the essence to avoid escalation.</a:t>
            </a:r>
          </a:p>
          <a:p>
            <a:r>
              <a:rPr lang="en-US" dirty="0"/>
              <a:t>Take notes document everything be meticulous in your note taking procedure.</a:t>
            </a:r>
          </a:p>
          <a:p>
            <a:r>
              <a:rPr lang="en-US" dirty="0"/>
              <a:t>Utilize Performance Improvement Plans where appropriate (a PIP is a document that sets out what the problem is and what they need to do to improve) how can you assist as the manager to take the employee from A to B. (discuss)</a:t>
            </a:r>
            <a:endParaRPr lang="en-AU" dirty="0"/>
          </a:p>
        </p:txBody>
      </p:sp>
    </p:spTree>
    <p:extLst>
      <p:ext uri="{BB962C8B-B14F-4D97-AF65-F5344CB8AC3E}">
        <p14:creationId xmlns:p14="http://schemas.microsoft.com/office/powerpoint/2010/main" val="4292289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64CB8-A131-B5C6-45CA-04880F448BD1}"/>
              </a:ext>
            </a:extLst>
          </p:cNvPr>
          <p:cNvSpPr>
            <a:spLocks noGrp="1"/>
          </p:cNvSpPr>
          <p:nvPr>
            <p:ph type="title"/>
          </p:nvPr>
        </p:nvSpPr>
        <p:spPr>
          <a:xfrm>
            <a:off x="1694575" y="274639"/>
            <a:ext cx="7273255" cy="1143000"/>
          </a:xfrm>
        </p:spPr>
        <p:txBody>
          <a:bodyPr>
            <a:normAutofit fontScale="90000"/>
          </a:bodyPr>
          <a:lstStyle/>
          <a:p>
            <a:r>
              <a:rPr lang="en-US" dirty="0"/>
              <a:t>Warning and Disciplinary Action</a:t>
            </a:r>
            <a:endParaRPr lang="en-AU" dirty="0"/>
          </a:p>
        </p:txBody>
      </p:sp>
      <p:sp>
        <p:nvSpPr>
          <p:cNvPr id="3" name="Content Placeholder 2">
            <a:extLst>
              <a:ext uri="{FF2B5EF4-FFF2-40B4-BE49-F238E27FC236}">
                <a16:creationId xmlns:a16="http://schemas.microsoft.com/office/drawing/2014/main" id="{6F8B5DF3-2579-F085-56A6-A6C853A2C35C}"/>
              </a:ext>
            </a:extLst>
          </p:cNvPr>
          <p:cNvSpPr>
            <a:spLocks noGrp="1"/>
          </p:cNvSpPr>
          <p:nvPr>
            <p:ph idx="1"/>
          </p:nvPr>
        </p:nvSpPr>
        <p:spPr/>
        <p:txBody>
          <a:bodyPr>
            <a:normAutofit fontScale="92500" lnSpcReduction="10000"/>
          </a:bodyPr>
          <a:lstStyle/>
          <a:p>
            <a:r>
              <a:rPr lang="en-US" dirty="0"/>
              <a:t>Proportionate.</a:t>
            </a:r>
          </a:p>
          <a:p>
            <a:r>
              <a:rPr lang="en-US" dirty="0"/>
              <a:t>Fair and Transparent.</a:t>
            </a:r>
          </a:p>
          <a:p>
            <a:r>
              <a:rPr lang="en-US" dirty="0"/>
              <a:t>Same rules for everyone.</a:t>
            </a:r>
          </a:p>
          <a:p>
            <a:r>
              <a:rPr lang="en-US" dirty="0"/>
              <a:t>No conflict of interest.</a:t>
            </a:r>
          </a:p>
          <a:p>
            <a:r>
              <a:rPr lang="en-US" dirty="0"/>
              <a:t>An employer may make a decision based on all the evidence (facts) etc. to take some sort of disciplinary action.</a:t>
            </a:r>
          </a:p>
          <a:p>
            <a:r>
              <a:rPr lang="en-US" dirty="0"/>
              <a:t>If a decision is made to take some form of disciplinary action, then:</a:t>
            </a:r>
            <a:endParaRPr lang="en-AU" dirty="0"/>
          </a:p>
        </p:txBody>
      </p:sp>
    </p:spTree>
    <p:extLst>
      <p:ext uri="{BB962C8B-B14F-4D97-AF65-F5344CB8AC3E}">
        <p14:creationId xmlns:p14="http://schemas.microsoft.com/office/powerpoint/2010/main" val="1479614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CABB0-603F-44E5-2D20-0FFA1A068DD1}"/>
              </a:ext>
            </a:extLst>
          </p:cNvPr>
          <p:cNvSpPr>
            <a:spLocks noGrp="1"/>
          </p:cNvSpPr>
          <p:nvPr>
            <p:ph type="title"/>
          </p:nvPr>
        </p:nvSpPr>
        <p:spPr/>
        <p:txBody>
          <a:bodyPr/>
          <a:lstStyle/>
          <a:p>
            <a:r>
              <a:rPr lang="en-US" dirty="0"/>
              <a:t>Action</a:t>
            </a:r>
            <a:endParaRPr lang="en-AU" dirty="0"/>
          </a:p>
        </p:txBody>
      </p:sp>
      <p:sp>
        <p:nvSpPr>
          <p:cNvPr id="3" name="Content Placeholder 2">
            <a:extLst>
              <a:ext uri="{FF2B5EF4-FFF2-40B4-BE49-F238E27FC236}">
                <a16:creationId xmlns:a16="http://schemas.microsoft.com/office/drawing/2014/main" id="{20753A2B-1320-FD1E-A81A-ED12265DA285}"/>
              </a:ext>
            </a:extLst>
          </p:cNvPr>
          <p:cNvSpPr>
            <a:spLocks noGrp="1"/>
          </p:cNvSpPr>
          <p:nvPr>
            <p:ph idx="1"/>
          </p:nvPr>
        </p:nvSpPr>
        <p:spPr/>
        <p:txBody>
          <a:bodyPr>
            <a:normAutofit fontScale="77500" lnSpcReduction="20000"/>
          </a:bodyPr>
          <a:lstStyle/>
          <a:p>
            <a:r>
              <a:rPr lang="en-US" dirty="0"/>
              <a:t>Follow a fair process</a:t>
            </a:r>
          </a:p>
          <a:p>
            <a:r>
              <a:rPr lang="en-US" dirty="0"/>
              <a:t>Have a valid reason (the most important element to consider)</a:t>
            </a:r>
          </a:p>
          <a:p>
            <a:r>
              <a:rPr lang="en-US" dirty="0"/>
              <a:t>Consider seeking advice.</a:t>
            </a:r>
          </a:p>
          <a:p>
            <a:r>
              <a:rPr lang="en-US" dirty="0"/>
              <a:t>Once and if you issue a warning:</a:t>
            </a:r>
          </a:p>
          <a:p>
            <a:r>
              <a:rPr lang="en-US" dirty="0"/>
              <a:t>Specifically state the reason for the warning without ambiguity</a:t>
            </a:r>
          </a:p>
          <a:p>
            <a:r>
              <a:rPr lang="en-US" dirty="0"/>
              <a:t>Remember contrary to some opinions there is no general rule that 3 warnings or 1 or 2 warnings is required before ending the employment relationship, but an employer should in most circumstances try to give the employee the opportunity to turn their behaviour around prior to taking this step.</a:t>
            </a:r>
            <a:endParaRPr lang="en-AU" dirty="0"/>
          </a:p>
        </p:txBody>
      </p:sp>
    </p:spTree>
    <p:extLst>
      <p:ext uri="{BB962C8B-B14F-4D97-AF65-F5344CB8AC3E}">
        <p14:creationId xmlns:p14="http://schemas.microsoft.com/office/powerpoint/2010/main" val="1135422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C7C5E-13FE-2F14-7C3B-FBA64375F33C}"/>
              </a:ext>
            </a:extLst>
          </p:cNvPr>
          <p:cNvSpPr>
            <a:spLocks noGrp="1"/>
          </p:cNvSpPr>
          <p:nvPr>
            <p:ph type="title"/>
          </p:nvPr>
        </p:nvSpPr>
        <p:spPr/>
        <p:txBody>
          <a:bodyPr/>
          <a:lstStyle/>
          <a:p>
            <a:r>
              <a:rPr lang="en-US" dirty="0"/>
              <a:t>How can we help</a:t>
            </a:r>
            <a:endParaRPr lang="en-AU" dirty="0"/>
          </a:p>
        </p:txBody>
      </p:sp>
      <p:sp>
        <p:nvSpPr>
          <p:cNvPr id="3" name="Content Placeholder 2">
            <a:extLst>
              <a:ext uri="{FF2B5EF4-FFF2-40B4-BE49-F238E27FC236}">
                <a16:creationId xmlns:a16="http://schemas.microsoft.com/office/drawing/2014/main" id="{BF8247F2-7A47-3A9D-7DCC-37CA89EBA563}"/>
              </a:ext>
            </a:extLst>
          </p:cNvPr>
          <p:cNvSpPr>
            <a:spLocks noGrp="1"/>
          </p:cNvSpPr>
          <p:nvPr>
            <p:ph idx="1"/>
          </p:nvPr>
        </p:nvSpPr>
        <p:spPr/>
        <p:txBody>
          <a:bodyPr>
            <a:normAutofit fontScale="85000" lnSpcReduction="20000"/>
          </a:bodyPr>
          <a:lstStyle/>
          <a:p>
            <a:r>
              <a:rPr lang="en-US" dirty="0"/>
              <a:t>As members, we can:</a:t>
            </a:r>
          </a:p>
          <a:p>
            <a:r>
              <a:rPr lang="en-US" dirty="0"/>
              <a:t>Provide support advice and guidance every step of the way.</a:t>
            </a:r>
          </a:p>
          <a:p>
            <a:r>
              <a:rPr lang="en-US" dirty="0"/>
              <a:t>Conduct investigations on  your behalf</a:t>
            </a:r>
          </a:p>
          <a:p>
            <a:r>
              <a:rPr lang="en-US" dirty="0"/>
              <a:t>Provide template letters and documents to assist you in the process</a:t>
            </a:r>
          </a:p>
          <a:p>
            <a:r>
              <a:rPr lang="en-US" dirty="0"/>
              <a:t>Provide risk mitigation strategies for you avoid expensive legal costs, adverse publicity and an enormous amount of resource costs.</a:t>
            </a:r>
          </a:p>
          <a:p>
            <a:r>
              <a:rPr lang="en-US" dirty="0"/>
              <a:t>Thank you for attending today and please join us for our next Webinar on Employee Induction.</a:t>
            </a:r>
            <a:endParaRPr lang="en-AU" dirty="0"/>
          </a:p>
        </p:txBody>
      </p:sp>
    </p:spTree>
    <p:extLst>
      <p:ext uri="{BB962C8B-B14F-4D97-AF65-F5344CB8AC3E}">
        <p14:creationId xmlns:p14="http://schemas.microsoft.com/office/powerpoint/2010/main" val="2542297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AU" sz="3200" dirty="0"/>
              <a:t>Community Management Solutions</a:t>
            </a:r>
          </a:p>
        </p:txBody>
      </p:sp>
      <p:sp>
        <p:nvSpPr>
          <p:cNvPr id="3" name="Content Placeholder 2"/>
          <p:cNvSpPr>
            <a:spLocks noGrp="1"/>
          </p:cNvSpPr>
          <p:nvPr>
            <p:ph idx="1"/>
          </p:nvPr>
        </p:nvSpPr>
        <p:spPr/>
        <p:txBody>
          <a:bodyPr>
            <a:normAutofit fontScale="92500" lnSpcReduction="10000"/>
          </a:bodyPr>
          <a:lstStyle/>
          <a:p>
            <a:r>
              <a:rPr lang="en-US" dirty="0"/>
              <a:t>Welcome</a:t>
            </a:r>
          </a:p>
          <a:p>
            <a:r>
              <a:rPr lang="en-AU" dirty="0"/>
              <a:t>The objective of today's presentation is to look at Performance Management from a Managers perspective and cover both reactive and pro-active strategies within the workplace.</a:t>
            </a:r>
          </a:p>
          <a:p>
            <a:r>
              <a:rPr lang="en-AU" dirty="0"/>
              <a:t>Let's being by looking at the traditional understanding of reactive strategies including punitive performance management action, and also the performance appraisal process and if this is antiquated.</a:t>
            </a:r>
          </a:p>
        </p:txBody>
      </p:sp>
    </p:spTree>
    <p:extLst>
      <p:ext uri="{BB962C8B-B14F-4D97-AF65-F5344CB8AC3E}">
        <p14:creationId xmlns:p14="http://schemas.microsoft.com/office/powerpoint/2010/main" val="331207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08F0-1418-64A7-6695-4D2637485035}"/>
              </a:ext>
            </a:extLst>
          </p:cNvPr>
          <p:cNvSpPr>
            <a:spLocks noGrp="1"/>
          </p:cNvSpPr>
          <p:nvPr>
            <p:ph type="title"/>
          </p:nvPr>
        </p:nvSpPr>
        <p:spPr>
          <a:xfrm>
            <a:off x="1631659" y="419450"/>
            <a:ext cx="7512341" cy="796954"/>
          </a:xfrm>
        </p:spPr>
        <p:txBody>
          <a:bodyPr>
            <a:normAutofit/>
          </a:bodyPr>
          <a:lstStyle/>
          <a:p>
            <a:r>
              <a:rPr lang="en-US" sz="4000" dirty="0"/>
              <a:t>The Performance Appraisal System</a:t>
            </a:r>
            <a:endParaRPr lang="en-AU" sz="4000" dirty="0"/>
          </a:p>
        </p:txBody>
      </p:sp>
      <p:sp>
        <p:nvSpPr>
          <p:cNvPr id="3" name="Content Placeholder 2">
            <a:extLst>
              <a:ext uri="{FF2B5EF4-FFF2-40B4-BE49-F238E27FC236}">
                <a16:creationId xmlns:a16="http://schemas.microsoft.com/office/drawing/2014/main" id="{3432B892-FA9A-5DCB-5207-F28D6F6381BE}"/>
              </a:ext>
            </a:extLst>
          </p:cNvPr>
          <p:cNvSpPr>
            <a:spLocks noGrp="1"/>
          </p:cNvSpPr>
          <p:nvPr>
            <p:ph idx="1"/>
          </p:nvPr>
        </p:nvSpPr>
        <p:spPr/>
        <p:txBody>
          <a:bodyPr>
            <a:normAutofit lnSpcReduction="10000"/>
          </a:bodyPr>
          <a:lstStyle/>
          <a:p>
            <a:r>
              <a:rPr lang="en-US" dirty="0"/>
              <a:t>Is the performance appraisal system antiquated. (discussion)</a:t>
            </a:r>
          </a:p>
          <a:p>
            <a:r>
              <a:rPr lang="en-US" dirty="0"/>
              <a:t>Traditionally we have all been involved in the process of an annual or similar review of a person's performance to determine how they have performed their role over the preceding 12 month period. In fact, we have a webinar on how to conduct the review and the benefits of this process when done correctly.</a:t>
            </a:r>
            <a:endParaRPr lang="en-AU" dirty="0"/>
          </a:p>
        </p:txBody>
      </p:sp>
    </p:spTree>
    <p:extLst>
      <p:ext uri="{BB962C8B-B14F-4D97-AF65-F5344CB8AC3E}">
        <p14:creationId xmlns:p14="http://schemas.microsoft.com/office/powerpoint/2010/main" val="243454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12430-0348-EFCB-A2DF-5AE5C0B1502D}"/>
              </a:ext>
            </a:extLst>
          </p:cNvPr>
          <p:cNvSpPr>
            <a:spLocks noGrp="1"/>
          </p:cNvSpPr>
          <p:nvPr>
            <p:ph type="title"/>
          </p:nvPr>
        </p:nvSpPr>
        <p:spPr/>
        <p:txBody>
          <a:bodyPr/>
          <a:lstStyle/>
          <a:p>
            <a:r>
              <a:rPr lang="en-US" dirty="0"/>
              <a:t>Performance Appraisal</a:t>
            </a:r>
            <a:endParaRPr lang="en-AU" dirty="0"/>
          </a:p>
        </p:txBody>
      </p:sp>
      <p:sp>
        <p:nvSpPr>
          <p:cNvPr id="3" name="Content Placeholder 2">
            <a:extLst>
              <a:ext uri="{FF2B5EF4-FFF2-40B4-BE49-F238E27FC236}">
                <a16:creationId xmlns:a16="http://schemas.microsoft.com/office/drawing/2014/main" id="{C8EB0A41-80F2-F1F7-4D53-923562D3424B}"/>
              </a:ext>
            </a:extLst>
          </p:cNvPr>
          <p:cNvSpPr>
            <a:spLocks noGrp="1"/>
          </p:cNvSpPr>
          <p:nvPr>
            <p:ph idx="1"/>
          </p:nvPr>
        </p:nvSpPr>
        <p:spPr/>
        <p:txBody>
          <a:bodyPr>
            <a:normAutofit fontScale="85000" lnSpcReduction="20000"/>
          </a:bodyPr>
          <a:lstStyle/>
          <a:p>
            <a:r>
              <a:rPr lang="en-US" dirty="0"/>
              <a:t>I am of the view that there is still room within the performance management process for the annual review but unfortunately it is often done haphazardly with little thought process and not seen as a priority within the workplace.</a:t>
            </a:r>
          </a:p>
          <a:p>
            <a:r>
              <a:rPr lang="en-US" dirty="0"/>
              <a:t>It has also attracted negative connotations, but this is because in the way that it has been communicated and supported by management.</a:t>
            </a:r>
          </a:p>
          <a:p>
            <a:r>
              <a:rPr lang="en-US" dirty="0"/>
              <a:t>Managers need to be trained extensively in how to conduct performance appraisals and if this is not done then we get a great deal of inconsistencies across the organization.</a:t>
            </a:r>
            <a:endParaRPr lang="en-AU" dirty="0"/>
          </a:p>
        </p:txBody>
      </p:sp>
    </p:spTree>
    <p:extLst>
      <p:ext uri="{BB962C8B-B14F-4D97-AF65-F5344CB8AC3E}">
        <p14:creationId xmlns:p14="http://schemas.microsoft.com/office/powerpoint/2010/main" val="2628996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BEB3E-2B7C-7DA2-CA1D-41E4D0A47FA5}"/>
              </a:ext>
            </a:extLst>
          </p:cNvPr>
          <p:cNvSpPr>
            <a:spLocks noGrp="1"/>
          </p:cNvSpPr>
          <p:nvPr>
            <p:ph type="title"/>
          </p:nvPr>
        </p:nvSpPr>
        <p:spPr/>
        <p:txBody>
          <a:bodyPr/>
          <a:lstStyle/>
          <a:p>
            <a:r>
              <a:rPr lang="en-US" dirty="0"/>
              <a:t>Performance Appraisals</a:t>
            </a:r>
            <a:endParaRPr lang="en-AU" dirty="0"/>
          </a:p>
        </p:txBody>
      </p:sp>
      <p:sp>
        <p:nvSpPr>
          <p:cNvPr id="3" name="Content Placeholder 2">
            <a:extLst>
              <a:ext uri="{FF2B5EF4-FFF2-40B4-BE49-F238E27FC236}">
                <a16:creationId xmlns:a16="http://schemas.microsoft.com/office/drawing/2014/main" id="{A5515AC6-43D5-CCD1-A524-DF74D0526A2E}"/>
              </a:ext>
            </a:extLst>
          </p:cNvPr>
          <p:cNvSpPr>
            <a:spLocks noGrp="1"/>
          </p:cNvSpPr>
          <p:nvPr>
            <p:ph idx="1"/>
          </p:nvPr>
        </p:nvSpPr>
        <p:spPr/>
        <p:txBody>
          <a:bodyPr>
            <a:normAutofit fontScale="62500" lnSpcReduction="20000"/>
          </a:bodyPr>
          <a:lstStyle/>
          <a:p>
            <a:r>
              <a:rPr lang="en-US" dirty="0"/>
              <a:t>We need to be extremely aware of the staff members perception of the review.</a:t>
            </a:r>
          </a:p>
          <a:p>
            <a:r>
              <a:rPr lang="en-US" dirty="0"/>
              <a:t>Emphasize their contribution to the review.</a:t>
            </a:r>
          </a:p>
          <a:p>
            <a:r>
              <a:rPr lang="en-US" dirty="0"/>
              <a:t>Display active listening.</a:t>
            </a:r>
          </a:p>
          <a:p>
            <a:r>
              <a:rPr lang="en-US" dirty="0"/>
              <a:t>Do our preparation prior to the review.</a:t>
            </a:r>
          </a:p>
          <a:p>
            <a:r>
              <a:rPr lang="en-US" dirty="0"/>
              <a:t>Express and support its importance.</a:t>
            </a:r>
          </a:p>
          <a:p>
            <a:r>
              <a:rPr lang="en-US" dirty="0"/>
              <a:t>Book in the review and maintain timelines.</a:t>
            </a:r>
          </a:p>
          <a:p>
            <a:r>
              <a:rPr lang="en-US" dirty="0"/>
              <a:t>Use it as a true learning experience both ways.</a:t>
            </a:r>
          </a:p>
          <a:p>
            <a:r>
              <a:rPr lang="en-US" dirty="0"/>
              <a:t>Not be afraid of having difficult conversations.</a:t>
            </a:r>
          </a:p>
          <a:p>
            <a:r>
              <a:rPr lang="en-US" dirty="0"/>
              <a:t>Have the skills to make it a worthwhile and valuable experience.</a:t>
            </a:r>
          </a:p>
          <a:p>
            <a:r>
              <a:rPr lang="en-US" dirty="0"/>
              <a:t>Do not overpromise and under deliver.</a:t>
            </a:r>
          </a:p>
          <a:p>
            <a:r>
              <a:rPr lang="en-US" dirty="0"/>
              <a:t>Train your staff in how to use the document and have it supported by policies and procedures.</a:t>
            </a:r>
          </a:p>
          <a:p>
            <a:r>
              <a:rPr lang="en-US" dirty="0"/>
              <a:t>Be aware of recency bias, inconsistences, objectional standards, halo and horns and unfair comparisons and also personal harshness. (discuss)</a:t>
            </a:r>
          </a:p>
          <a:p>
            <a:pPr marL="0" indent="0">
              <a:buNone/>
            </a:pPr>
            <a:endParaRPr lang="en-AU" dirty="0"/>
          </a:p>
        </p:txBody>
      </p:sp>
    </p:spTree>
    <p:extLst>
      <p:ext uri="{BB962C8B-B14F-4D97-AF65-F5344CB8AC3E}">
        <p14:creationId xmlns:p14="http://schemas.microsoft.com/office/powerpoint/2010/main" val="298321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5ABA7-1BF5-EE26-BEEA-CDD2A0E2710A}"/>
              </a:ext>
            </a:extLst>
          </p:cNvPr>
          <p:cNvSpPr>
            <a:spLocks noGrp="1"/>
          </p:cNvSpPr>
          <p:nvPr>
            <p:ph type="title"/>
          </p:nvPr>
        </p:nvSpPr>
        <p:spPr>
          <a:xfrm>
            <a:off x="1635854" y="274639"/>
            <a:ext cx="7352950" cy="1143000"/>
          </a:xfrm>
        </p:spPr>
        <p:txBody>
          <a:bodyPr>
            <a:noAutofit/>
          </a:bodyPr>
          <a:lstStyle/>
          <a:p>
            <a:r>
              <a:rPr lang="en-US" sz="3200" dirty="0"/>
              <a:t>The </a:t>
            </a:r>
            <a:r>
              <a:rPr lang="en-US" sz="2800" dirty="0"/>
              <a:t>move</a:t>
            </a:r>
            <a:r>
              <a:rPr lang="en-US" sz="3200" dirty="0"/>
              <a:t> away from performance </a:t>
            </a:r>
            <a:r>
              <a:rPr lang="en-US" sz="2800" dirty="0"/>
              <a:t>appraisals</a:t>
            </a:r>
            <a:endParaRPr lang="en-AU" sz="3200" dirty="0"/>
          </a:p>
        </p:txBody>
      </p:sp>
      <p:sp>
        <p:nvSpPr>
          <p:cNvPr id="3" name="Content Placeholder 2">
            <a:extLst>
              <a:ext uri="{FF2B5EF4-FFF2-40B4-BE49-F238E27FC236}">
                <a16:creationId xmlns:a16="http://schemas.microsoft.com/office/drawing/2014/main" id="{7242A63D-A20D-9C42-7E94-A430660A44E2}"/>
              </a:ext>
            </a:extLst>
          </p:cNvPr>
          <p:cNvSpPr>
            <a:spLocks noGrp="1"/>
          </p:cNvSpPr>
          <p:nvPr>
            <p:ph idx="1"/>
          </p:nvPr>
        </p:nvSpPr>
        <p:spPr/>
        <p:txBody>
          <a:bodyPr>
            <a:normAutofit fontScale="92500" lnSpcReduction="20000"/>
          </a:bodyPr>
          <a:lstStyle/>
          <a:p>
            <a:r>
              <a:rPr lang="en-US" dirty="0"/>
              <a:t>Some major companies and organizations worldwide have made a decision to move away from the traditional annual review.</a:t>
            </a:r>
          </a:p>
          <a:p>
            <a:r>
              <a:rPr lang="en-US" dirty="0"/>
              <a:t>Initially this decision was responded to by enormous skepticism.</a:t>
            </a:r>
          </a:p>
          <a:p>
            <a:r>
              <a:rPr lang="en-US" dirty="0"/>
              <a:t>In the United States more than one third have now removed the annual appraisal system which has been replaced with a variety of alternative approaches including providing immediate feedback, goal planning and frequent formal and informal check ins.</a:t>
            </a:r>
          </a:p>
          <a:p>
            <a:endParaRPr lang="en-AU" dirty="0"/>
          </a:p>
        </p:txBody>
      </p:sp>
    </p:spTree>
    <p:extLst>
      <p:ext uri="{BB962C8B-B14F-4D97-AF65-F5344CB8AC3E}">
        <p14:creationId xmlns:p14="http://schemas.microsoft.com/office/powerpoint/2010/main" val="793917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BB0C-8B60-B277-4487-10EE0516DA7C}"/>
              </a:ext>
            </a:extLst>
          </p:cNvPr>
          <p:cNvSpPr>
            <a:spLocks noGrp="1"/>
          </p:cNvSpPr>
          <p:nvPr>
            <p:ph type="title"/>
          </p:nvPr>
        </p:nvSpPr>
        <p:spPr/>
        <p:txBody>
          <a:bodyPr/>
          <a:lstStyle/>
          <a:p>
            <a:r>
              <a:rPr lang="en-US" dirty="0"/>
              <a:t>The move away</a:t>
            </a:r>
            <a:endParaRPr lang="en-AU" dirty="0"/>
          </a:p>
        </p:txBody>
      </p:sp>
      <p:sp>
        <p:nvSpPr>
          <p:cNvPr id="3" name="Content Placeholder 2">
            <a:extLst>
              <a:ext uri="{FF2B5EF4-FFF2-40B4-BE49-F238E27FC236}">
                <a16:creationId xmlns:a16="http://schemas.microsoft.com/office/drawing/2014/main" id="{14388742-6B39-799C-869F-5CD60ECE8E56}"/>
              </a:ext>
            </a:extLst>
          </p:cNvPr>
          <p:cNvSpPr>
            <a:spLocks noGrp="1"/>
          </p:cNvSpPr>
          <p:nvPr>
            <p:ph idx="1"/>
          </p:nvPr>
        </p:nvSpPr>
        <p:spPr/>
        <p:txBody>
          <a:bodyPr>
            <a:normAutofit fontScale="92500" lnSpcReduction="20000"/>
          </a:bodyPr>
          <a:lstStyle/>
          <a:p>
            <a:r>
              <a:rPr lang="en-US" sz="2300" dirty="0"/>
              <a:t>Some organizations have stated that they cannot afford the enormous time that is required to be taken with in some view little return on investment so hence the decision to move away from the process.</a:t>
            </a:r>
          </a:p>
          <a:p>
            <a:r>
              <a:rPr lang="en-US" sz="2300" dirty="0"/>
              <a:t>Some view the annual review as being obsessed with past behaviour (that occurring in the last year) rather than current and or future behaviour.</a:t>
            </a:r>
          </a:p>
          <a:p>
            <a:r>
              <a:rPr lang="en-US" sz="2300" dirty="0"/>
              <a:t>With an emphasis on roles ever changing at a dramatic rate to meet new expectations, new business goals and service delivery models by the time we review performance for the last 12 months in some cases what we are reviewing is now no longer applicable as the role has completely or substantially changed.</a:t>
            </a:r>
          </a:p>
          <a:p>
            <a:r>
              <a:rPr lang="en-US" sz="2300" dirty="0"/>
              <a:t>How can you set future annual goals say for the next 12 months when the role and expectations may be different in say the next 3 months (discuss)</a:t>
            </a:r>
            <a:br>
              <a:rPr lang="en-US" sz="2400" dirty="0"/>
            </a:br>
            <a:endParaRPr lang="en-AU" sz="2400" dirty="0"/>
          </a:p>
        </p:txBody>
      </p:sp>
    </p:spTree>
    <p:extLst>
      <p:ext uri="{BB962C8B-B14F-4D97-AF65-F5344CB8AC3E}">
        <p14:creationId xmlns:p14="http://schemas.microsoft.com/office/powerpoint/2010/main" val="100057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37269-B0B3-7B0E-F047-423B2EBA4029}"/>
              </a:ext>
            </a:extLst>
          </p:cNvPr>
          <p:cNvSpPr>
            <a:spLocks noGrp="1"/>
          </p:cNvSpPr>
          <p:nvPr>
            <p:ph type="title"/>
          </p:nvPr>
        </p:nvSpPr>
        <p:spPr/>
        <p:txBody>
          <a:bodyPr/>
          <a:lstStyle/>
          <a:p>
            <a:r>
              <a:rPr lang="en-US" dirty="0"/>
              <a:t>The employees view</a:t>
            </a:r>
            <a:endParaRPr lang="en-AU" dirty="0"/>
          </a:p>
        </p:txBody>
      </p:sp>
      <p:sp>
        <p:nvSpPr>
          <p:cNvPr id="3" name="Content Placeholder 2">
            <a:extLst>
              <a:ext uri="{FF2B5EF4-FFF2-40B4-BE49-F238E27FC236}">
                <a16:creationId xmlns:a16="http://schemas.microsoft.com/office/drawing/2014/main" id="{DB3E4804-F80D-EB64-F8D2-2F5DB2FABDC6}"/>
              </a:ext>
            </a:extLst>
          </p:cNvPr>
          <p:cNvSpPr>
            <a:spLocks noGrp="1"/>
          </p:cNvSpPr>
          <p:nvPr>
            <p:ph idx="1"/>
          </p:nvPr>
        </p:nvSpPr>
        <p:spPr/>
        <p:txBody>
          <a:bodyPr>
            <a:normAutofit fontScale="85000" lnSpcReduction="10000"/>
          </a:bodyPr>
          <a:lstStyle/>
          <a:p>
            <a:r>
              <a:rPr lang="en-US" dirty="0"/>
              <a:t>It is arguable that the traditional appraisal process was hated by a lot of employees and seen as punitive, a waste of time and resources and not truly an accurate reflection of their performance over the previous 12 months.</a:t>
            </a:r>
          </a:p>
          <a:p>
            <a:r>
              <a:rPr lang="en-US" dirty="0"/>
              <a:t>One of the major complaints was that of managers being incompetent in the process, rushing through the appraisal, inconsistencies with the results, no preparation and not treating the review seriously.</a:t>
            </a:r>
          </a:p>
          <a:p>
            <a:r>
              <a:rPr lang="en-US" dirty="0"/>
              <a:t>Statistics support this with one major survey showing 62% of participants saw no value in the review process.</a:t>
            </a:r>
          </a:p>
          <a:p>
            <a:endParaRPr lang="en-US" dirty="0"/>
          </a:p>
          <a:p>
            <a:endParaRPr lang="en-US" dirty="0"/>
          </a:p>
          <a:p>
            <a:endParaRPr lang="en-US" dirty="0"/>
          </a:p>
          <a:p>
            <a:endParaRPr lang="en-AU" dirty="0"/>
          </a:p>
        </p:txBody>
      </p:sp>
    </p:spTree>
    <p:extLst>
      <p:ext uri="{BB962C8B-B14F-4D97-AF65-F5344CB8AC3E}">
        <p14:creationId xmlns:p14="http://schemas.microsoft.com/office/powerpoint/2010/main" val="2688265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8FC4-992C-4BAC-DA77-64672AD131AC}"/>
              </a:ext>
            </a:extLst>
          </p:cNvPr>
          <p:cNvSpPr>
            <a:spLocks noGrp="1"/>
          </p:cNvSpPr>
          <p:nvPr>
            <p:ph type="title"/>
          </p:nvPr>
        </p:nvSpPr>
        <p:spPr>
          <a:xfrm>
            <a:off x="1132514" y="274639"/>
            <a:ext cx="7554286" cy="1143000"/>
          </a:xfrm>
        </p:spPr>
        <p:txBody>
          <a:bodyPr/>
          <a:lstStyle/>
          <a:p>
            <a:r>
              <a:rPr lang="en-US" dirty="0"/>
              <a:t>What are the alternatives</a:t>
            </a:r>
            <a:endParaRPr lang="en-AU" dirty="0"/>
          </a:p>
        </p:txBody>
      </p:sp>
      <p:sp>
        <p:nvSpPr>
          <p:cNvPr id="3" name="Content Placeholder 2">
            <a:extLst>
              <a:ext uri="{FF2B5EF4-FFF2-40B4-BE49-F238E27FC236}">
                <a16:creationId xmlns:a16="http://schemas.microsoft.com/office/drawing/2014/main" id="{6B9C67DC-80A4-C77D-BD6C-E696BD05855F}"/>
              </a:ext>
            </a:extLst>
          </p:cNvPr>
          <p:cNvSpPr>
            <a:spLocks noGrp="1"/>
          </p:cNvSpPr>
          <p:nvPr>
            <p:ph idx="1"/>
          </p:nvPr>
        </p:nvSpPr>
        <p:spPr/>
        <p:txBody>
          <a:bodyPr>
            <a:normAutofit fontScale="92500" lnSpcReduction="10000"/>
          </a:bodyPr>
          <a:lstStyle/>
          <a:p>
            <a:r>
              <a:rPr lang="en-US" dirty="0"/>
              <a:t>Considering moving to an informal flexible system of review where continuous learning and feedback is emphasized and is a living breathing document with no specific and limited timelines.</a:t>
            </a:r>
          </a:p>
          <a:p>
            <a:r>
              <a:rPr lang="en-US" dirty="0"/>
              <a:t>Some organizations are developing a whole of organizational performance management cycle which is strategically imbedded into all facets of the organization supported by the premise of talent retention and a philosophy of continuous learning.</a:t>
            </a:r>
          </a:p>
          <a:p>
            <a:endParaRPr lang="en-AU" dirty="0"/>
          </a:p>
        </p:txBody>
      </p:sp>
    </p:spTree>
    <p:extLst>
      <p:ext uri="{BB962C8B-B14F-4D97-AF65-F5344CB8AC3E}">
        <p14:creationId xmlns:p14="http://schemas.microsoft.com/office/powerpoint/2010/main" val="2747190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6068</TotalTime>
  <Words>1625</Words>
  <Application>Microsoft Office PowerPoint</Application>
  <PresentationFormat>On-screen Show (4:3)</PresentationFormat>
  <Paragraphs>135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Community Management Solutions</vt:lpstr>
      <vt:lpstr>The Performance Appraisal System</vt:lpstr>
      <vt:lpstr>Performance Appraisal</vt:lpstr>
      <vt:lpstr>Performance Appraisals</vt:lpstr>
      <vt:lpstr>The move away from performance appraisals</vt:lpstr>
      <vt:lpstr>The move away</vt:lpstr>
      <vt:lpstr>The employees view</vt:lpstr>
      <vt:lpstr>What are the alternatives</vt:lpstr>
      <vt:lpstr>What does it look like</vt:lpstr>
      <vt:lpstr>Building blocks</vt:lpstr>
      <vt:lpstr>Reactive Performance Management</vt:lpstr>
      <vt:lpstr>Reactive Performance Management</vt:lpstr>
      <vt:lpstr>Understanding Underperformance</vt:lpstr>
      <vt:lpstr>Address Underperformance </vt:lpstr>
      <vt:lpstr>Tips for performance meetings</vt:lpstr>
      <vt:lpstr>Warning and Disciplinary Action</vt:lpstr>
      <vt:lpstr>Action</vt:lpstr>
      <vt:lpstr>How can we help</vt:lpstr>
    </vt:vector>
  </TitlesOfParts>
  <Company>Eclipse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Reception</cp:lastModifiedBy>
  <cp:revision>34</cp:revision>
  <cp:lastPrinted>2024-07-10T22:32:55Z</cp:lastPrinted>
  <dcterms:created xsi:type="dcterms:W3CDTF">2013-06-07T07:05:37Z</dcterms:created>
  <dcterms:modified xsi:type="dcterms:W3CDTF">2024-07-10T22:45:04Z</dcterms:modified>
</cp:coreProperties>
</file>